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71" r:id="rId2"/>
    <p:sldId id="329" r:id="rId3"/>
    <p:sldId id="283" r:id="rId4"/>
    <p:sldId id="279" r:id="rId5"/>
    <p:sldId id="281" r:id="rId6"/>
    <p:sldId id="280" r:id="rId7"/>
    <p:sldId id="285" r:id="rId8"/>
    <p:sldId id="257" r:id="rId9"/>
    <p:sldId id="286" r:id="rId10"/>
    <p:sldId id="287" r:id="rId11"/>
    <p:sldId id="275" r:id="rId12"/>
    <p:sldId id="288" r:id="rId13"/>
    <p:sldId id="289" r:id="rId14"/>
    <p:sldId id="290" r:id="rId15"/>
    <p:sldId id="294" r:id="rId16"/>
    <p:sldId id="295" r:id="rId17"/>
    <p:sldId id="291" r:id="rId18"/>
    <p:sldId id="293" r:id="rId19"/>
    <p:sldId id="296" r:id="rId20"/>
    <p:sldId id="305" r:id="rId21"/>
    <p:sldId id="306" r:id="rId22"/>
    <p:sldId id="307" r:id="rId23"/>
    <p:sldId id="308" r:id="rId24"/>
    <p:sldId id="297" r:id="rId25"/>
    <p:sldId id="309" r:id="rId26"/>
    <p:sldId id="299" r:id="rId27"/>
    <p:sldId id="310" r:id="rId28"/>
    <p:sldId id="311" r:id="rId29"/>
    <p:sldId id="312" r:id="rId30"/>
    <p:sldId id="313" r:id="rId31"/>
    <p:sldId id="314" r:id="rId32"/>
    <p:sldId id="315" r:id="rId33"/>
    <p:sldId id="316" r:id="rId34"/>
    <p:sldId id="317" r:id="rId35"/>
    <p:sldId id="319" r:id="rId36"/>
    <p:sldId id="303" r:id="rId37"/>
    <p:sldId id="320" r:id="rId38"/>
    <p:sldId id="321" r:id="rId39"/>
    <p:sldId id="322" r:id="rId40"/>
    <p:sldId id="326" r:id="rId41"/>
    <p:sldId id="327" r:id="rId42"/>
    <p:sldId id="328" r:id="rId43"/>
    <p:sldId id="324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2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38213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0370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9253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7828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7759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09662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6888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82731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12/21/2023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4443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120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7132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91127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7980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477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557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51486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59030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1973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78166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222F5-4D82-4A45-B2E4-63A54E277859}" type="datetimeFigureOut">
              <a:rPr lang="en-ID" smtClean="0"/>
              <a:t>21/12/2023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5FAC97D-17D6-4476-9C5C-7974D7432FF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579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lodokter.com/suka-curhat-dengan-sahabat-membuatmu-makin-sehat" TargetMode="Externa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10754" y="0"/>
            <a:ext cx="8757704" cy="1463040"/>
          </a:xfrm>
        </p:spPr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				       </a:t>
            </a: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								</a:t>
            </a: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		              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BAB 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13 </a:t>
            </a:r>
            <a:b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	DOSA BESAR PENDIDIKAN</a:t>
            </a:r>
            <a:b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694945" y="1560575"/>
            <a:ext cx="8588540" cy="467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MODERNISASI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a.  APA ITU MODERNISASI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b. PENGERTIAN MODERNISASI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c.  DAMPAK POSITIF MODERNISASI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2. DOSA BESAR PENDIDIKAN 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a.   INTOLERANSI.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b.   PERUNDUNGAN 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c.   KEKERASAN SEKSUAL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d.   </a:t>
            </a:r>
            <a:r>
              <a:rPr lang="en-US" sz="2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EMPATI </a:t>
            </a: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DF8EE-EC24-49A0-B084-290E940A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DOSA BESAR PENDIDIKAN </a:t>
            </a:r>
            <a:endParaRPr lang="en-ID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FDE1B-8580-4672-9833-18AFD22C1F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9092184" cy="50993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Menyambut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Inonesia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ke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76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tahun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Indonesia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masih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mengalami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kemunduran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hal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moral,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seharusnya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membawa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dampak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positif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bagi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perkembangan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Indonesia. 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Khususnya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 Dunia Pendidikan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mengalami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krisis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moral.</a:t>
            </a:r>
          </a:p>
          <a:p>
            <a:pPr marL="0" indent="0" algn="just">
              <a:buNone/>
            </a:pP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       Peran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antara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guru, murid dan orang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tua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belum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maksimal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saling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mendukung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Ini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akan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menggangu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 Pendidikan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nasional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sedang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berlangsung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yaitu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stabilitas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Pendidikan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siswa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disekolah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tumbuh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kembang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anak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secara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intelektual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emosional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Spepiritual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, dan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Emosional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termasuk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mengharapkan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terwujudnya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generasi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latin typeface="Roboto" panose="02000000000000000000" pitchFamily="2" charset="0"/>
                <a:ea typeface="Roboto" panose="02000000000000000000" pitchFamily="2" charset="0"/>
              </a:rPr>
              <a:t>cerdas</a:t>
            </a:r>
            <a:r>
              <a:rPr lang="en-ID" sz="24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marL="0" indent="0">
              <a:buNone/>
            </a:pPr>
            <a:endParaRPr lang="en-ID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416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r>
              <a:rPr lang="en-ID" sz="18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</a:rPr>
              <a:t> </a:t>
            </a:r>
            <a:br>
              <a:rPr lang="en-ID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D" sz="3100" b="1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       DOSA BESAR PENDIDIKAN </a:t>
            </a:r>
            <a:endParaRPr lang="en-US" sz="3100" b="1" dirty="0">
              <a:latin typeface="Roboto" panose="02000000000000000000" pitchFamily="2" charset="0"/>
              <a:ea typeface="Roboto" panose="020000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4" name="Group 3" descr="Small circle with number 1 inside  indicating step 1"/>
          <p:cNvGrpSpPr/>
          <p:nvPr/>
        </p:nvGrpSpPr>
        <p:grpSpPr bwMode="blackWhite">
          <a:xfrm>
            <a:off x="506457" y="510125"/>
            <a:ext cx="558179" cy="1499553"/>
            <a:chOff x="6915910" y="-378441"/>
            <a:chExt cx="558179" cy="1499553"/>
          </a:xfrm>
        </p:grpSpPr>
        <p:sp>
          <p:nvSpPr>
            <p:cNvPr id="2" name="Oval 1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" name="TextBox 2" descr="Number 1"/>
            <p:cNvSpPr txBox="1">
              <a:spLocks noChangeAspect="1"/>
            </p:cNvSpPr>
            <p:nvPr/>
          </p:nvSpPr>
          <p:spPr bwMode="blackWhite">
            <a:xfrm>
              <a:off x="6915910" y="-378441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Content Placeholder 17"/>
          <p:cNvSpPr txBox="1">
            <a:spLocks/>
          </p:cNvSpPr>
          <p:nvPr/>
        </p:nvSpPr>
        <p:spPr>
          <a:xfrm>
            <a:off x="1038800" y="1436422"/>
            <a:ext cx="8751376" cy="28795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INTOLERANSI</a:t>
            </a:r>
          </a:p>
          <a:p>
            <a:pPr marL="0" indent="0" algn="just" defTabSz="512763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 	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Menurut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KBBI,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intoleransi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adalah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ketiadaan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tenggang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rasa,</a:t>
            </a:r>
          </a:p>
          <a:p>
            <a:pPr marL="0" indent="0" algn="just" defTabSz="512763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 mana,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keadaan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seperti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dapat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diartikan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sebagai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sikap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tidak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menghargai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dan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menghormati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orang lain.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Terkhusus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terjadi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di dunia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pendidikan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Indonesia,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kasus-kasus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intoleransi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lebih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mengarah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kepada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ihwal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keagamaan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</a:t>
            </a:r>
            <a:endParaRPr lang="en-ID" sz="240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 defTabSz="512763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19" name="Group 18" descr="Small circle with number 2 inside  indicating step 2"/>
          <p:cNvGrpSpPr/>
          <p:nvPr/>
        </p:nvGrpSpPr>
        <p:grpSpPr bwMode="blackWhite">
          <a:xfrm>
            <a:off x="625588" y="4840587"/>
            <a:ext cx="558179" cy="640079"/>
            <a:chOff x="6953426" y="711274"/>
            <a:chExt cx="558179" cy="409838"/>
          </a:xfrm>
        </p:grpSpPr>
        <p:sp>
          <p:nvSpPr>
            <p:cNvPr id="20" name="Oval 19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Content Placeholder 17"/>
          <p:cNvSpPr txBox="1">
            <a:spLocks/>
          </p:cNvSpPr>
          <p:nvPr/>
        </p:nvSpPr>
        <p:spPr>
          <a:xfrm>
            <a:off x="1141333" y="4664254"/>
            <a:ext cx="9063371" cy="2193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PERUNDUNGAN / BULLYING </a:t>
            </a:r>
            <a:endParaRPr lang="en-ID" sz="2400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Heebo" pitchFamily="2" charset="-79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	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Berdasarkan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KBBI,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perundungan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diartikan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sebagai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proses,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cara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perbuatan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merundung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 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 mana,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merundung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merupakan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perbuatan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mengganggu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mengusik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secara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terus-menerus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hingga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perilaku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menyusahkan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seseorang</a:t>
            </a:r>
            <a:r>
              <a:rPr lang="en-ID" sz="2400" dirty="0">
                <a:solidFill>
                  <a:srgbClr val="FF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</a:t>
            </a:r>
            <a:endParaRPr lang="en-ID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3" name="Picture 22" descr="Robo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6541" y="144279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br>
              <a:rPr lang="en-ID" sz="1800" b="1" dirty="0">
                <a:solidFill>
                  <a:srgbClr val="2A2A2A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</a:br>
            <a:r>
              <a:rPr lang="en-ID" sz="18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</a:rPr>
              <a:t> </a:t>
            </a:r>
            <a:br>
              <a:rPr lang="en-ID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D" sz="3100" b="1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       DOSA BESAR PENDIDIKAN </a:t>
            </a:r>
            <a:endParaRPr lang="en-US" sz="3100" b="1" dirty="0">
              <a:latin typeface="Roboto" panose="02000000000000000000" pitchFamily="2" charset="0"/>
              <a:ea typeface="Roboto" panose="020000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4" name="Group 3" descr="Small circle with number 1 inside  indicating step 1"/>
          <p:cNvGrpSpPr/>
          <p:nvPr/>
        </p:nvGrpSpPr>
        <p:grpSpPr bwMode="blackWhite">
          <a:xfrm>
            <a:off x="506457" y="510125"/>
            <a:ext cx="558179" cy="1499553"/>
            <a:chOff x="6915910" y="-378441"/>
            <a:chExt cx="558179" cy="1499553"/>
          </a:xfrm>
        </p:grpSpPr>
        <p:sp>
          <p:nvSpPr>
            <p:cNvPr id="2" name="Oval 1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" name="TextBox 2" descr="Number 1"/>
            <p:cNvSpPr txBox="1">
              <a:spLocks noChangeAspect="1"/>
            </p:cNvSpPr>
            <p:nvPr/>
          </p:nvSpPr>
          <p:spPr bwMode="blackWhite">
            <a:xfrm>
              <a:off x="6915910" y="-378441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Content Placeholder 17"/>
          <p:cNvSpPr txBox="1">
            <a:spLocks/>
          </p:cNvSpPr>
          <p:nvPr/>
        </p:nvSpPr>
        <p:spPr>
          <a:xfrm>
            <a:off x="1115498" y="1353312"/>
            <a:ext cx="8239698" cy="28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b="1" dirty="0">
              <a:solidFill>
                <a:srgbClr val="FF0000"/>
              </a:solidFill>
              <a:latin typeface="Heebo" pitchFamily="2" charset="-79"/>
              <a:ea typeface="Roboto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b="1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Kekerasan</a:t>
            </a:r>
            <a:r>
              <a:rPr lang="en-ID" sz="2400" b="1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b="1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Seksual</a:t>
            </a:r>
            <a:endParaRPr lang="en-ID" sz="2400" b="1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Kekerasan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i="1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violence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menjadi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warna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kelam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menyelimuti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dunia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pendidikan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Ibu Pertiwi.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Aksi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kekerasan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(KBBI)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merupakan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perbuatan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seseorang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kelompok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orang yang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menyebabkan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cedera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matinya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orang lain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menyebabkan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kerusakan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fisik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barang</a:t>
            </a:r>
            <a:r>
              <a:rPr lang="en-ID" sz="2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orang lain</a:t>
            </a:r>
            <a:endParaRPr lang="en-US" sz="2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3" name="Picture 22" descr="Robo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6541" y="144279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87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PENYEBAB INTOLERASNSI DI SEKOLAH </a:t>
            </a:r>
          </a:p>
        </p:txBody>
      </p:sp>
      <p:grpSp>
        <p:nvGrpSpPr>
          <p:cNvPr id="33" name="Group 32" descr="Small circle with number 1 inside  indicating step 1"/>
          <p:cNvGrpSpPr/>
          <p:nvPr/>
        </p:nvGrpSpPr>
        <p:grpSpPr bwMode="blackWhite">
          <a:xfrm>
            <a:off x="360134" y="1402080"/>
            <a:ext cx="558179" cy="457097"/>
            <a:chOff x="6754837" y="-3120027"/>
            <a:chExt cx="558179" cy="457097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6818846" y="-3072768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1"/>
            <p:cNvSpPr txBox="1"/>
            <p:nvPr/>
          </p:nvSpPr>
          <p:spPr bwMode="blackWhite">
            <a:xfrm>
              <a:off x="6754837" y="-3120027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Content Placeholder 17"/>
          <p:cNvSpPr txBox="1">
            <a:spLocks/>
          </p:cNvSpPr>
          <p:nvPr/>
        </p:nvSpPr>
        <p:spPr>
          <a:xfrm>
            <a:off x="977121" y="1304545"/>
            <a:ext cx="4624709" cy="21244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Kurangnya</a:t>
            </a:r>
            <a:r>
              <a:rPr lang="en-ID" sz="3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Kemampuan</a:t>
            </a:r>
            <a:r>
              <a:rPr lang="en-ID" sz="3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rasa </a:t>
            </a:r>
            <a:r>
              <a:rPr lang="en-ID" sz="3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impati</a:t>
            </a:r>
            <a:r>
              <a:rPr lang="en-ID" sz="34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3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emampuan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empati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internal dan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eksternal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perlu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ditingkatkan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oleh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siswa</a:t>
            </a:r>
            <a:r>
              <a:rPr lang="en-ID" sz="34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guru-guru </a:t>
            </a:r>
            <a:r>
              <a:rPr lang="en-ID" sz="34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kita</a:t>
            </a:r>
            <a:endParaRPr lang="en-US" sz="3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36" name="Group 35" descr="Small circle with number 2 inside  indicating step 2"/>
          <p:cNvGrpSpPr/>
          <p:nvPr/>
        </p:nvGrpSpPr>
        <p:grpSpPr bwMode="blackWhite">
          <a:xfrm>
            <a:off x="5601830" y="1357342"/>
            <a:ext cx="763098" cy="458807"/>
            <a:chOff x="6787812" y="-3237181"/>
            <a:chExt cx="763098" cy="458807"/>
          </a:xfrm>
        </p:grpSpPr>
        <p:sp>
          <p:nvSpPr>
            <p:cNvPr id="37" name="Oval 36" descr="Small circle"/>
            <p:cNvSpPr/>
            <p:nvPr/>
          </p:nvSpPr>
          <p:spPr bwMode="blackWhite">
            <a:xfrm>
              <a:off x="7141072" y="-3188212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8" name="TextBox 37" descr="Number 2"/>
            <p:cNvSpPr txBox="1"/>
            <p:nvPr/>
          </p:nvSpPr>
          <p:spPr bwMode="blackWhite">
            <a:xfrm>
              <a:off x="6787812" y="-3237181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Content Placeholder 17"/>
          <p:cNvSpPr txBox="1">
            <a:spLocks/>
          </p:cNvSpPr>
          <p:nvPr/>
        </p:nvSpPr>
        <p:spPr>
          <a:xfrm>
            <a:off x="6513268" y="1304545"/>
            <a:ext cx="4825291" cy="2124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effectLst/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FAKTOR EKONOMI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persepsi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keterancaman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tinggi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terutama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terkait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faktor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ekonomi</a:t>
            </a:r>
            <a:endParaRPr lang="en-US" sz="2400" dirty="0">
              <a:solidFill>
                <a:srgbClr val="D24726"/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39" name="Group 38" descr="Small circle with number 3 inside  indicating step 3"/>
          <p:cNvGrpSpPr/>
          <p:nvPr/>
        </p:nvGrpSpPr>
        <p:grpSpPr bwMode="blackWhite">
          <a:xfrm>
            <a:off x="418943" y="3880069"/>
            <a:ext cx="558179" cy="409838"/>
            <a:chOff x="6953426" y="711274"/>
            <a:chExt cx="558179" cy="409838"/>
          </a:xfrm>
        </p:grpSpPr>
        <p:sp>
          <p:nvSpPr>
            <p:cNvPr id="40" name="Oval 39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 descr="Number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Content Placeholder 17"/>
          <p:cNvSpPr txBox="1">
            <a:spLocks/>
          </p:cNvSpPr>
          <p:nvPr/>
        </p:nvSpPr>
        <p:spPr>
          <a:xfrm>
            <a:off x="1048765" y="3684509"/>
            <a:ext cx="3742691" cy="2872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Radikalisme</a:t>
            </a: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pandangan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islam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ekstrim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pada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beberapa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guru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kita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itu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kemampuan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berpikir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kritis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reflektif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perlu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5" name="Group 14" descr="Small circle with number 2 inside  indicating step 2">
            <a:extLst>
              <a:ext uri="{FF2B5EF4-FFF2-40B4-BE49-F238E27FC236}">
                <a16:creationId xmlns:a16="http://schemas.microsoft.com/office/drawing/2014/main" id="{2EB839ED-A081-4A6E-8BEC-AFEEBBD07167}"/>
              </a:ext>
            </a:extLst>
          </p:cNvPr>
          <p:cNvGrpSpPr/>
          <p:nvPr/>
        </p:nvGrpSpPr>
        <p:grpSpPr bwMode="blackWhite">
          <a:xfrm>
            <a:off x="5761506" y="3762570"/>
            <a:ext cx="763098" cy="458807"/>
            <a:chOff x="6787812" y="-3237181"/>
            <a:chExt cx="763098" cy="458807"/>
          </a:xfrm>
        </p:grpSpPr>
        <p:sp>
          <p:nvSpPr>
            <p:cNvPr id="16" name="Oval 15" descr="Small circle">
              <a:extLst>
                <a:ext uri="{FF2B5EF4-FFF2-40B4-BE49-F238E27FC236}">
                  <a16:creationId xmlns:a16="http://schemas.microsoft.com/office/drawing/2014/main" id="{FBE6BF60-31C6-4E2A-9A22-B58471DD37E9}"/>
                </a:ext>
              </a:extLst>
            </p:cNvPr>
            <p:cNvSpPr/>
            <p:nvPr/>
          </p:nvSpPr>
          <p:spPr bwMode="blackWhite">
            <a:xfrm>
              <a:off x="7141072" y="-3188212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7" name="TextBox 16" descr="Number 2">
              <a:extLst>
                <a:ext uri="{FF2B5EF4-FFF2-40B4-BE49-F238E27FC236}">
                  <a16:creationId xmlns:a16="http://schemas.microsoft.com/office/drawing/2014/main" id="{F1CB57D0-966D-44FE-A7D5-4997344296EE}"/>
                </a:ext>
              </a:extLst>
            </p:cNvPr>
            <p:cNvSpPr txBox="1"/>
            <p:nvPr/>
          </p:nvSpPr>
          <p:spPr bwMode="blackWhite">
            <a:xfrm>
              <a:off x="6787812" y="-3237181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DB19C81-53D6-4190-907E-65501F259D1B}"/>
              </a:ext>
            </a:extLst>
          </p:cNvPr>
          <p:cNvSpPr txBox="1">
            <a:spLocks/>
          </p:cNvSpPr>
          <p:nvPr/>
        </p:nvSpPr>
        <p:spPr>
          <a:xfrm rot="10800000" flipV="1">
            <a:off x="6665665" y="3581400"/>
            <a:ext cx="4825291" cy="28285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1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faktor</a:t>
            </a:r>
            <a:r>
              <a:rPr lang="en-ID" sz="31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1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sosial</a:t>
            </a:r>
            <a:r>
              <a:rPr lang="en-ID" sz="31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ID" sz="31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ekonomi</a:t>
            </a:r>
            <a:r>
              <a:rPr lang="en-ID" sz="3100" dirty="0">
                <a:solidFill>
                  <a:srgbClr val="33333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1800" dirty="0">
              <a:solidFill>
                <a:srgbClr val="333333"/>
              </a:solidFill>
              <a:latin typeface="Open Sans" panose="020B0606030504020204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Peneliti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Pusat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Pengkajian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Islam dan Masyarakat (PPIM)-UIN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Syarif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Hidayatullah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Jakarta,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Yunita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Faela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Nisa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menuturkan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bahwa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peran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Pendidikan agama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perlu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di </a:t>
            </a:r>
            <a:r>
              <a:rPr lang="en-ID" sz="2600" dirty="0" err="1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tingkatkan</a:t>
            </a:r>
            <a:r>
              <a:rPr lang="en-ID" sz="2600" dirty="0">
                <a:solidFill>
                  <a:srgbClr val="19191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2600" dirty="0">
              <a:solidFill>
                <a:srgbClr val="D24726"/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27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Memutus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 INTOLERASNSI DI SEKOLAH </a:t>
            </a:r>
          </a:p>
        </p:txBody>
      </p:sp>
      <p:grpSp>
        <p:nvGrpSpPr>
          <p:cNvPr id="33" name="Group 32" descr="Small circle with number 1 inside  indicating step 1"/>
          <p:cNvGrpSpPr/>
          <p:nvPr/>
        </p:nvGrpSpPr>
        <p:grpSpPr bwMode="blackWhite">
          <a:xfrm>
            <a:off x="521207" y="1402081"/>
            <a:ext cx="409839" cy="457097"/>
            <a:chOff x="6818846" y="-3120027"/>
            <a:chExt cx="409839" cy="457097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6818846" y="-3072768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1"/>
            <p:cNvSpPr txBox="1"/>
            <p:nvPr/>
          </p:nvSpPr>
          <p:spPr bwMode="blackWhite">
            <a:xfrm>
              <a:off x="6818847" y="-3120027"/>
              <a:ext cx="4098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Content Placeholder 17"/>
          <p:cNvSpPr txBox="1">
            <a:spLocks/>
          </p:cNvSpPr>
          <p:nvPr/>
        </p:nvSpPr>
        <p:spPr>
          <a:xfrm>
            <a:off x="977121" y="1402080"/>
            <a:ext cx="5118879" cy="2670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Menanankan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nilai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–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nilai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toleransi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keberagaman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dan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cara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menyelesaikan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masalah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tanpa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kekerasan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harus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ditanamkan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kepada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siswa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dan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tenaga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pengajar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untuk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mengubah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cara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pandang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mereka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terhadap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keberagaman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36" name="Group 35" descr="Small circle with number 2 inside  indicating step 2"/>
          <p:cNvGrpSpPr/>
          <p:nvPr/>
        </p:nvGrpSpPr>
        <p:grpSpPr bwMode="blackWhite">
          <a:xfrm>
            <a:off x="651955" y="1446242"/>
            <a:ext cx="6443876" cy="3356421"/>
            <a:chOff x="1027607" y="669813"/>
            <a:chExt cx="6443876" cy="3356421"/>
          </a:xfrm>
        </p:grpSpPr>
        <p:sp>
          <p:nvSpPr>
            <p:cNvPr id="37" name="Oval 36" descr="Small circle"/>
            <p:cNvSpPr/>
            <p:nvPr/>
          </p:nvSpPr>
          <p:spPr bwMode="blackWhite">
            <a:xfrm>
              <a:off x="7061645" y="669813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8" name="TextBox 37" descr="Number 2"/>
            <p:cNvSpPr txBox="1"/>
            <p:nvPr/>
          </p:nvSpPr>
          <p:spPr bwMode="blackWhite">
            <a:xfrm>
              <a:off x="1027607" y="3656902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Content Placeholder 17"/>
          <p:cNvSpPr txBox="1">
            <a:spLocks/>
          </p:cNvSpPr>
          <p:nvPr/>
        </p:nvSpPr>
        <p:spPr>
          <a:xfrm>
            <a:off x="1084192" y="4445522"/>
            <a:ext cx="4828928" cy="2412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ebijakan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dikeluarkan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haruslah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mementingkan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semua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pihak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bukan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hanya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mementingkan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kelompok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tertentu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saja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 </a:t>
            </a:r>
            <a:endParaRPr lang="en-ID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2000"/>
              </a:spcAft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dirty="0">
              <a:solidFill>
                <a:srgbClr val="D2472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9" name="Group 38" descr="Small circle with number 3 inside  indicating step 3"/>
          <p:cNvGrpSpPr/>
          <p:nvPr/>
        </p:nvGrpSpPr>
        <p:grpSpPr bwMode="blackWhite">
          <a:xfrm>
            <a:off x="431784" y="4553565"/>
            <a:ext cx="588684" cy="533023"/>
            <a:chOff x="-128190" y="224712"/>
            <a:chExt cx="558179" cy="438489"/>
          </a:xfrm>
        </p:grpSpPr>
        <p:sp>
          <p:nvSpPr>
            <p:cNvPr id="40" name="Oval 39" descr="Small circle"/>
            <p:cNvSpPr/>
            <p:nvPr/>
          </p:nvSpPr>
          <p:spPr bwMode="blackWhite">
            <a:xfrm>
              <a:off x="-20950" y="224712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 descr="Number 3"/>
            <p:cNvSpPr txBox="1"/>
            <p:nvPr/>
          </p:nvSpPr>
          <p:spPr bwMode="blackWhite">
            <a:xfrm>
              <a:off x="-128190" y="359372"/>
              <a:ext cx="558179" cy="303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Content Placeholder 17"/>
          <p:cNvSpPr txBox="1">
            <a:spLocks/>
          </p:cNvSpPr>
          <p:nvPr/>
        </p:nvSpPr>
        <p:spPr>
          <a:xfrm>
            <a:off x="7207596" y="1238997"/>
            <a:ext cx="4329408" cy="2670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embentukan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organisasi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dalam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sekolah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mewakili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kelompok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agama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tertentu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seperti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rohis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,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harus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siap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menerima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segala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keterbukaan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15" name="Group 14" descr="Small circle with number 3 inside  indicating step 3">
            <a:extLst>
              <a:ext uri="{FF2B5EF4-FFF2-40B4-BE49-F238E27FC236}">
                <a16:creationId xmlns:a16="http://schemas.microsoft.com/office/drawing/2014/main" id="{DDE425BF-FD14-4617-B6E1-18CAC6986ACA}"/>
              </a:ext>
            </a:extLst>
          </p:cNvPr>
          <p:cNvGrpSpPr/>
          <p:nvPr/>
        </p:nvGrpSpPr>
        <p:grpSpPr bwMode="blackWhite">
          <a:xfrm>
            <a:off x="6603145" y="4445522"/>
            <a:ext cx="588684" cy="533023"/>
            <a:chOff x="-128190" y="224712"/>
            <a:chExt cx="558179" cy="438489"/>
          </a:xfrm>
        </p:grpSpPr>
        <p:sp>
          <p:nvSpPr>
            <p:cNvPr id="16" name="Oval 15" descr="Small circle">
              <a:extLst>
                <a:ext uri="{FF2B5EF4-FFF2-40B4-BE49-F238E27FC236}">
                  <a16:creationId xmlns:a16="http://schemas.microsoft.com/office/drawing/2014/main" id="{AC051ECF-EE38-41CC-BFF1-91E605ECFE39}"/>
                </a:ext>
              </a:extLst>
            </p:cNvPr>
            <p:cNvSpPr/>
            <p:nvPr/>
          </p:nvSpPr>
          <p:spPr bwMode="blackWhite">
            <a:xfrm>
              <a:off x="-20950" y="224712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 descr="Number 3">
              <a:extLst>
                <a:ext uri="{FF2B5EF4-FFF2-40B4-BE49-F238E27FC236}">
                  <a16:creationId xmlns:a16="http://schemas.microsoft.com/office/drawing/2014/main" id="{9FB9197B-4BF1-4C8E-9976-BFDD6175CB36}"/>
                </a:ext>
              </a:extLst>
            </p:cNvPr>
            <p:cNvSpPr txBox="1"/>
            <p:nvPr/>
          </p:nvSpPr>
          <p:spPr bwMode="blackWhite">
            <a:xfrm>
              <a:off x="-128190" y="359372"/>
              <a:ext cx="558179" cy="303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9D696860-2B96-409D-BC3D-4E98D50E87D4}"/>
              </a:ext>
            </a:extLst>
          </p:cNvPr>
          <p:cNvSpPr txBox="1">
            <a:spLocks/>
          </p:cNvSpPr>
          <p:nvPr/>
        </p:nvSpPr>
        <p:spPr>
          <a:xfrm>
            <a:off x="7261583" y="4340352"/>
            <a:ext cx="4427821" cy="2292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Peran media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informasi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di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sekolah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seperti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majalah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dinding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(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mading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)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harus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lah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diawasi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agar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tidak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memuat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konten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 yang </a:t>
            </a:r>
            <a:r>
              <a:rPr lang="en-ID" sz="24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intoleran</a:t>
            </a:r>
            <a:r>
              <a:rPr lang="en-ID" sz="24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Heebo" pitchFamily="2" charset="-79"/>
              </a:rPr>
              <a:t>.</a:t>
            </a:r>
            <a:endParaRPr lang="en-ID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7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411AA-4D45-4019-BFFC-57EC70DF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5" y="448056"/>
            <a:ext cx="6947222" cy="640080"/>
          </a:xfrm>
        </p:spPr>
        <p:txBody>
          <a:bodyPr/>
          <a:lstStyle/>
          <a:p>
            <a:r>
              <a:rPr lang="en-US" dirty="0"/>
              <a:t>EMPATI 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B4A9E-E82E-49E9-A8ED-584ABEBBD83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9933432" cy="506272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ID" sz="2400" b="1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Menurut</a:t>
            </a:r>
            <a:r>
              <a:rPr lang="en-ID" sz="2400" b="1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b="1" dirty="0" err="1">
                <a:solidFill>
                  <a:srgbClr val="202124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M.Umar</a:t>
            </a:r>
            <a:r>
              <a:rPr lang="en-ID" sz="2400" b="1" dirty="0">
                <a:solidFill>
                  <a:srgbClr val="202124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dan Ahmad ALI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D" sz="2400" b="1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     </a:t>
            </a:r>
            <a:r>
              <a:rPr lang="en-ID" sz="2400" b="1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Empati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 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adalah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kemampuan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untuk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memahami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apa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dirasakan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lain,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melihat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sesuatu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dari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sudut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pandang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lain, dan juga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membayangkan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diri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sendiri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berada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di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posisi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</a:t>
            </a:r>
            <a:r>
              <a:rPr lang="en-ID" sz="2400" dirty="0" err="1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tersebut</a:t>
            </a:r>
            <a:r>
              <a:rPr lang="en-ID" sz="2400" dirty="0">
                <a:solidFill>
                  <a:srgbClr val="20212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 </a:t>
            </a:r>
          </a:p>
          <a:p>
            <a:pPr marL="0" indent="0" fontAlgn="base">
              <a:spcBef>
                <a:spcPts val="0"/>
              </a:spcBef>
              <a:buNone/>
            </a:pPr>
            <a:endParaRPr lang="en-ID" sz="2400" b="1" dirty="0">
              <a:solidFill>
                <a:srgbClr val="232323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 fontAlgn="base">
              <a:spcBef>
                <a:spcPts val="0"/>
              </a:spcBef>
              <a:buNone/>
            </a:pPr>
            <a:r>
              <a:rPr lang="en-ID" sz="2400" b="1" dirty="0">
                <a:solidFill>
                  <a:srgbClr val="23232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Patton</a:t>
            </a:r>
            <a:endParaRPr lang="en-ID" sz="2400" b="1" dirty="0">
              <a:solidFill>
                <a:srgbClr val="1F3763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fontAlgn="base">
              <a:spcBef>
                <a:spcPts val="0"/>
              </a:spcBef>
            </a:pP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Menjalin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sebuah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relasi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akrab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hingga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bisa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memahami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perasaan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orang lain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membutuhkan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waktu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proses.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Meskipun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tidak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mudah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seseorang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harus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melakukannya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demi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memiliki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rasa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kasih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memperhatikan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orang yang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dituju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.  “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Memposisikan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diri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pada </a:t>
            </a:r>
            <a:r>
              <a:rPr lang="en-ID" sz="2400" dirty="0" err="1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posisi</a:t>
            </a:r>
            <a:r>
              <a:rPr lang="en-ID" sz="2400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orang lain.”</a:t>
            </a:r>
            <a:endParaRPr lang="en-ID" sz="2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ID" sz="2400" dirty="0">
              <a:solidFill>
                <a:srgbClr val="202124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ID" sz="2400" dirty="0">
              <a:solidFill>
                <a:srgbClr val="202124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ID" sz="2400" dirty="0">
              <a:solidFill>
                <a:srgbClr val="202124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en-ID" sz="2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0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3AA0C-2C41-4C72-8EA2-5D8228025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CIRI </a:t>
            </a:r>
            <a:r>
              <a:rPr lang="en-US" dirty="0" err="1"/>
              <a:t>CIRI</a:t>
            </a:r>
            <a:r>
              <a:rPr lang="en-US" dirty="0"/>
              <a:t> EMPATI 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8529E-3679-44CF-A5A7-D217CF88AB2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292352"/>
            <a:ext cx="9214104" cy="526694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Ada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beberapa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ciri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bisa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dilihat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pada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diri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memiliki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tingkat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empati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tinggi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yaitu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:</a:t>
            </a:r>
            <a:endParaRPr lang="en-ID" sz="2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1.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Memiliki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rasa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peduli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tinggi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terhadap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2.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Merupakan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pendengar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baik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3.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Memahami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perasaan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baik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4.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Sering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menjadi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tempat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 </a:t>
            </a:r>
            <a:r>
              <a:rPr lang="en-ID" sz="2400" u="sng" dirty="0" err="1">
                <a:solidFill>
                  <a:srgbClr val="3570D2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  <a:hlinkClick r:id="rId2"/>
              </a:rPr>
              <a:t>curhat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 orang lain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5.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Sering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memikirkan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perasaan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6.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Sering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diminta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menjadi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penasihat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bagi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masalah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7.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Sering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merasa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terbebani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oleh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peristiwa-peristiwa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tragis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8. 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Selalu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mencoba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membantu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kesusahan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9.  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Mudah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mengetahui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ketika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seseorang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berkata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tidak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jujur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SzPts val="1000"/>
              <a:buNone/>
              <a:tabLst>
                <a:tab pos="457200" algn="l"/>
              </a:tabLst>
            </a:pP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10 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Terkadang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merasa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lelah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atau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kewalahan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ketika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berada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dalam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situasi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sosial</a:t>
            </a:r>
            <a:endParaRPr lang="en-ID" sz="24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20792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Menumbuhkan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rasa </a:t>
            </a:r>
            <a:r>
              <a:rPr lang="en-US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empati</a:t>
            </a: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</a:p>
        </p:txBody>
      </p:sp>
      <p:grpSp>
        <p:nvGrpSpPr>
          <p:cNvPr id="33" name="Group 32" descr="Small circle with number 1 inside  indicating step 1"/>
          <p:cNvGrpSpPr/>
          <p:nvPr/>
        </p:nvGrpSpPr>
        <p:grpSpPr bwMode="blackWhite">
          <a:xfrm>
            <a:off x="415567" y="1417476"/>
            <a:ext cx="616061" cy="457097"/>
            <a:chOff x="6818846" y="-3120027"/>
            <a:chExt cx="616061" cy="457097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6818846" y="-3072768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1"/>
            <p:cNvSpPr txBox="1"/>
            <p:nvPr/>
          </p:nvSpPr>
          <p:spPr bwMode="blackWhite">
            <a:xfrm>
              <a:off x="6876728" y="-3120027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Content Placeholder 17"/>
          <p:cNvSpPr txBox="1">
            <a:spLocks/>
          </p:cNvSpPr>
          <p:nvPr/>
        </p:nvSpPr>
        <p:spPr>
          <a:xfrm>
            <a:off x="977122" y="1402082"/>
            <a:ext cx="10361438" cy="585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Perbanyaklah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bergaul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orang yang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latar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belakang</a:t>
            </a:r>
            <a:r>
              <a:rPr lang="en-ID" sz="24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6" name="Group 35" descr="Small circle with number 2 inside  indicating step 2"/>
          <p:cNvGrpSpPr/>
          <p:nvPr/>
        </p:nvGrpSpPr>
        <p:grpSpPr bwMode="blackWhite">
          <a:xfrm>
            <a:off x="343923" y="2002692"/>
            <a:ext cx="558179" cy="409838"/>
            <a:chOff x="7055232" y="372370"/>
            <a:chExt cx="558179" cy="409838"/>
          </a:xfrm>
        </p:grpSpPr>
        <p:sp>
          <p:nvSpPr>
            <p:cNvPr id="37" name="Oval 36" descr="Small circle"/>
            <p:cNvSpPr/>
            <p:nvPr/>
          </p:nvSpPr>
          <p:spPr bwMode="blackWhite">
            <a:xfrm>
              <a:off x="7103531" y="372370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 descr="Number 2"/>
            <p:cNvSpPr txBox="1"/>
            <p:nvPr/>
          </p:nvSpPr>
          <p:spPr bwMode="blackWhite">
            <a:xfrm>
              <a:off x="7055232" y="39391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Content Placeholder 17"/>
          <p:cNvSpPr txBox="1">
            <a:spLocks/>
          </p:cNvSpPr>
          <p:nvPr/>
        </p:nvSpPr>
        <p:spPr>
          <a:xfrm>
            <a:off x="1031628" y="2002692"/>
            <a:ext cx="10306932" cy="8014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Perhatikanlah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bahasa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tubuh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bentuk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komunikasi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nonverbal,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misalnya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mimik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muka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saat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berkomunikasi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orang lain.</a:t>
            </a:r>
            <a:endParaRPr lang="en-ID" sz="2000" dirty="0">
              <a:solidFill>
                <a:srgbClr val="3B373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9" name="Group 38" descr="Small circle with number 3 inside  indicating step 3"/>
          <p:cNvGrpSpPr/>
          <p:nvPr/>
        </p:nvGrpSpPr>
        <p:grpSpPr bwMode="blackWhite">
          <a:xfrm>
            <a:off x="267226" y="2804160"/>
            <a:ext cx="3398770" cy="787931"/>
            <a:chOff x="-4382926" y="-3296322"/>
            <a:chExt cx="4028443" cy="2060616"/>
          </a:xfrm>
        </p:grpSpPr>
        <p:sp>
          <p:nvSpPr>
            <p:cNvPr id="40" name="Oval 39" descr="Small circle"/>
            <p:cNvSpPr/>
            <p:nvPr/>
          </p:nvSpPr>
          <p:spPr bwMode="blackWhite">
            <a:xfrm>
              <a:off x="-4382926" y="-3296322"/>
              <a:ext cx="752496" cy="1149237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41" name="TextBox 40" descr="Number 3"/>
            <p:cNvSpPr txBox="1"/>
            <p:nvPr/>
          </p:nvSpPr>
          <p:spPr bwMode="blackWhite">
            <a:xfrm>
              <a:off x="-912662" y="-1605038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Content Placeholder 17"/>
          <p:cNvSpPr txBox="1">
            <a:spLocks/>
          </p:cNvSpPr>
          <p:nvPr/>
        </p:nvSpPr>
        <p:spPr>
          <a:xfrm>
            <a:off x="1050443" y="2813689"/>
            <a:ext cx="10002132" cy="585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Berusahalah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mendengarkan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cerita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orang lain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sebaik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mungkin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menyela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Oval 14" descr="Small circle">
            <a:extLst>
              <a:ext uri="{FF2B5EF4-FFF2-40B4-BE49-F238E27FC236}">
                <a16:creationId xmlns:a16="http://schemas.microsoft.com/office/drawing/2014/main" id="{D1E72BAF-B45B-4EC7-A1ED-7FCD6CF58CF2}"/>
              </a:ext>
            </a:extLst>
          </p:cNvPr>
          <p:cNvSpPr/>
          <p:nvPr/>
        </p:nvSpPr>
        <p:spPr bwMode="blackWhite">
          <a:xfrm>
            <a:off x="267226" y="3358507"/>
            <a:ext cx="558179" cy="585216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6" name="Oval 15" descr="Small circle">
            <a:extLst>
              <a:ext uri="{FF2B5EF4-FFF2-40B4-BE49-F238E27FC236}">
                <a16:creationId xmlns:a16="http://schemas.microsoft.com/office/drawing/2014/main" id="{303307F9-9EEE-4812-9AE7-80F4648D6456}"/>
              </a:ext>
            </a:extLst>
          </p:cNvPr>
          <p:cNvSpPr/>
          <p:nvPr/>
        </p:nvSpPr>
        <p:spPr bwMode="blackWhite">
          <a:xfrm>
            <a:off x="267226" y="4257895"/>
            <a:ext cx="558179" cy="585217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7" name="Oval 16" descr="Small circle">
            <a:extLst>
              <a:ext uri="{FF2B5EF4-FFF2-40B4-BE49-F238E27FC236}">
                <a16:creationId xmlns:a16="http://schemas.microsoft.com/office/drawing/2014/main" id="{472F77B3-DC5E-44D4-B7CF-42B962D784B9}"/>
              </a:ext>
            </a:extLst>
          </p:cNvPr>
          <p:cNvSpPr/>
          <p:nvPr/>
        </p:nvSpPr>
        <p:spPr bwMode="blackWhite">
          <a:xfrm>
            <a:off x="438791" y="2813689"/>
            <a:ext cx="345778" cy="439441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41882BE-768E-4C79-9303-013A536C2FD2}"/>
              </a:ext>
            </a:extLst>
          </p:cNvPr>
          <p:cNvSpPr txBox="1">
            <a:spLocks/>
          </p:cNvSpPr>
          <p:nvPr/>
        </p:nvSpPr>
        <p:spPr>
          <a:xfrm rot="10800000" flipV="1">
            <a:off x="1184028" y="3428999"/>
            <a:ext cx="10306932" cy="8014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Cobalah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memahami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walau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sebenarnya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tidak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setuju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atau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tidak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sependapat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dengannya</a:t>
            </a:r>
            <a:r>
              <a:rPr lang="en-ID" sz="20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  <a:endParaRPr lang="en-ID" sz="20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ID" sz="2000" dirty="0">
              <a:solidFill>
                <a:srgbClr val="3B3738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9" name="Content Placeholder 17">
            <a:extLst>
              <a:ext uri="{FF2B5EF4-FFF2-40B4-BE49-F238E27FC236}">
                <a16:creationId xmlns:a16="http://schemas.microsoft.com/office/drawing/2014/main" id="{9C5FBDEA-2411-48FC-ACEA-9E4B5F9A8888}"/>
              </a:ext>
            </a:extLst>
          </p:cNvPr>
          <p:cNvSpPr txBox="1">
            <a:spLocks/>
          </p:cNvSpPr>
          <p:nvPr/>
        </p:nvSpPr>
        <p:spPr>
          <a:xfrm rot="10800000" flipV="1">
            <a:off x="1184028" y="4245859"/>
            <a:ext cx="10306932" cy="8014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ID" sz="1800" dirty="0">
              <a:solidFill>
                <a:srgbClr val="3B3738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r>
              <a:rPr lang="en-ID" sz="18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Sering-seringlah</a:t>
            </a:r>
            <a:r>
              <a:rPr lang="en-ID" sz="18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menempatkan</a:t>
            </a:r>
            <a:r>
              <a:rPr lang="en-ID" sz="18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diri</a:t>
            </a:r>
            <a:r>
              <a:rPr lang="en-ID" sz="18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Anda pada </a:t>
            </a:r>
            <a:r>
              <a:rPr lang="en-ID" sz="1800" dirty="0" err="1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posisi</a:t>
            </a:r>
            <a:r>
              <a:rPr lang="en-ID" sz="1800" dirty="0">
                <a:solidFill>
                  <a:srgbClr val="3B3738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orang lain.</a:t>
            </a:r>
            <a:endParaRPr lang="en-ID" sz="1800" dirty="0">
              <a:solidFill>
                <a:srgbClr val="3B373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tabLst>
                <a:tab pos="457200" algn="l"/>
              </a:tabLst>
            </a:pPr>
            <a:endParaRPr lang="en-ID" sz="2000" dirty="0">
              <a:solidFill>
                <a:srgbClr val="3B3738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14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51122-0A53-45FD-9434-CCEF7E76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256032"/>
            <a:ext cx="9598153" cy="1316736"/>
          </a:xfrm>
        </p:spPr>
        <p:txBody>
          <a:bodyPr>
            <a:normAutofit/>
          </a:bodyPr>
          <a:lstStyle/>
          <a:p>
            <a:br>
              <a:rPr lang="en-ID" sz="1800" b="1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D" sz="2200" b="1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PPKS (PENCEGAHAN DAN PENANGANAN KEKERASAN SEKSUAL</a:t>
            </a:r>
            <a:r>
              <a:rPr lang="en-ID" sz="2700" b="1" dirty="0">
                <a:solidFill>
                  <a:srgbClr val="444444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ID" sz="2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D" sz="2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CD87E-E02E-4249-9722-1839E25B7FC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8799576" cy="5422392"/>
          </a:xfrm>
        </p:spPr>
        <p:txBody>
          <a:bodyPr/>
          <a:lstStyle/>
          <a:p>
            <a:pPr marL="0" indent="0">
              <a:buNone/>
            </a:pPr>
            <a:r>
              <a:rPr lang="en-ID" sz="1800" dirty="0">
                <a:solidFill>
                  <a:srgbClr val="000000"/>
                </a:solidFill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1.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Permendikbudristek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Nomor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30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Tahun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2021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Pencegahan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Penanganan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Kekerasan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Seksual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lingkungan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Perguruan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Tinggi (PPKS) 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terobosan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melindungi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korban.</a:t>
            </a:r>
            <a:endParaRPr lang="en-ID" dirty="0"/>
          </a:p>
          <a:p>
            <a:endParaRPr lang="en-ID" dirty="0"/>
          </a:p>
          <a:p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Merujuk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pasal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5, yang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termasuk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tindak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kekerasan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seksual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verbal,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nonfisik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fisik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E6480-6876-4CBB-B4F9-B19B4DB65A61}"/>
              </a:ext>
            </a:extLst>
          </p:cNvPr>
          <p:cNvSpPr txBox="1"/>
          <p:nvPr/>
        </p:nvSpPr>
        <p:spPr>
          <a:xfrm rot="10800000" flipV="1">
            <a:off x="646176" y="4102192"/>
            <a:ext cx="8506968" cy="1263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Merujuk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pasal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10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hingga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pasal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19, Menteri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Nadiem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mengajak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sivitas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akademika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agar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berperan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aktif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melindungi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korban. “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Pendampingan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dimaksud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mencakup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konseling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advokasi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bantuan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hukum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bimbingan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sosial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rohani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pendamping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bagi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penyandang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disabilitas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en-ID" sz="180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jelasnya</a:t>
            </a:r>
            <a:r>
              <a:rPr lang="en-ID" sz="180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102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74C37-B10A-4558-8861-F2CAC7068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832" y="448056"/>
            <a:ext cx="6837494" cy="640080"/>
          </a:xfrm>
        </p:spPr>
        <p:txBody>
          <a:bodyPr/>
          <a:lstStyle/>
          <a:p>
            <a:r>
              <a:rPr lang="en-US" dirty="0"/>
              <a:t>PERAN PEMERINTAH 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25797-C71E-43F4-AED3-DF3E6C69B4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7580376" cy="1905000"/>
          </a:xfrm>
        </p:spPr>
        <p:txBody>
          <a:bodyPr/>
          <a:lstStyle/>
          <a:p>
            <a:endParaRPr lang="en-US" dirty="0"/>
          </a:p>
          <a:p>
            <a:r>
              <a:rPr lang="en-ID" sz="1800" b="1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Undang-undang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Nomor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12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Tahun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2022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tentang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Tindak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Pidana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Kekerasan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Seksual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(</a:t>
            </a:r>
            <a:r>
              <a:rPr lang="en-ID" sz="1800" b="1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UU TPKS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). Tanda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tangan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tersebut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dilakukan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Jokowi di Jakarta pada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Senin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 9 Mei 2022.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Dengan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demikian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 </a:t>
            </a:r>
            <a:r>
              <a:rPr lang="en-ID" sz="1800" b="1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UU TPKS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resmi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en-ID" sz="1800" b="1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berlaku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sejak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tanggal</a:t>
            </a:r>
            <a:r>
              <a:rPr lang="en-ID" sz="180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ID" sz="1800" dirty="0" err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diundangkan</a:t>
            </a:r>
            <a:endParaRPr lang="en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CCC3EC-066A-4436-8C9B-D7CF31747C88}"/>
              </a:ext>
            </a:extLst>
          </p:cNvPr>
          <p:cNvSpPr/>
          <p:nvPr/>
        </p:nvSpPr>
        <p:spPr>
          <a:xfrm>
            <a:off x="914400" y="4035552"/>
            <a:ext cx="7961376" cy="22219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TEIMA KASIH SELAMAT BELAJAR 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9355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A6D8D3-DD4A-3B07-DBB9-E6B7788B6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52" y="146304"/>
            <a:ext cx="10716768" cy="2330069"/>
          </a:xfrm>
        </p:spPr>
        <p:txBody>
          <a:bodyPr/>
          <a:lstStyle/>
          <a:p>
            <a:r>
              <a:rPr lang="en-US" dirty="0"/>
              <a:t>									</a:t>
            </a:r>
            <a:r>
              <a:rPr lang="en-US" dirty="0">
                <a:solidFill>
                  <a:schemeClr val="tx1"/>
                </a:solidFill>
              </a:rPr>
              <a:t>BAB 14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GERAKAN KERJA SAMA DAN </a:t>
            </a:r>
            <a:r>
              <a:rPr lang="en-US" dirty="0" err="1">
                <a:solidFill>
                  <a:schemeClr val="tx1"/>
                </a:solidFill>
              </a:rPr>
              <a:t>Instrumen</a:t>
            </a:r>
            <a:r>
              <a:rPr lang="en-US" dirty="0">
                <a:solidFill>
                  <a:schemeClr val="tx1"/>
                </a:solidFill>
              </a:rPr>
              <a:t> 			</a:t>
            </a:r>
            <a:r>
              <a:rPr lang="en-US" dirty="0" err="1">
                <a:solidFill>
                  <a:schemeClr val="tx1"/>
                </a:solidFill>
              </a:rPr>
              <a:t>nasional</a:t>
            </a:r>
            <a:r>
              <a:rPr lang="en-US" dirty="0">
                <a:solidFill>
                  <a:schemeClr val="tx1"/>
                </a:solidFill>
              </a:rPr>
              <a:t> dan </a:t>
            </a:r>
            <a:r>
              <a:rPr lang="en-US" dirty="0" err="1">
                <a:solidFill>
                  <a:schemeClr val="tx1"/>
                </a:solidFill>
              </a:rPr>
              <a:t>internasional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pencegahan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korupsi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C3D7C29-6F1C-FF0D-AC59-C130B283634F}"/>
              </a:ext>
            </a:extLst>
          </p:cNvPr>
          <p:cNvSpPr/>
          <p:nvPr/>
        </p:nvSpPr>
        <p:spPr>
          <a:xfrm>
            <a:off x="487680" y="2451989"/>
            <a:ext cx="3413760" cy="164452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1. 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Gerakan dan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Kerja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Sama Nasional dan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82ACEA5-61A6-D3E4-E200-EC23053DB334}"/>
              </a:ext>
            </a:extLst>
          </p:cNvPr>
          <p:cNvSpPr/>
          <p:nvPr/>
        </p:nvSpPr>
        <p:spPr>
          <a:xfrm>
            <a:off x="4120896" y="2500755"/>
            <a:ext cx="3462528" cy="152400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2.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Isntrumen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Nasional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449BDA-D5E7-6E63-0835-B1A66B71ED6D}"/>
              </a:ext>
            </a:extLst>
          </p:cNvPr>
          <p:cNvSpPr/>
          <p:nvPr/>
        </p:nvSpPr>
        <p:spPr>
          <a:xfrm>
            <a:off x="4100913" y="4602480"/>
            <a:ext cx="3803904" cy="164452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5.  Lembaga        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endParaRPr lang="en-ID" sz="20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42F9F86-C643-B99C-0E83-2044F77D78CE}"/>
              </a:ext>
            </a:extLst>
          </p:cNvPr>
          <p:cNvSpPr/>
          <p:nvPr/>
        </p:nvSpPr>
        <p:spPr>
          <a:xfrm>
            <a:off x="487680" y="4602480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4. Gerakan Lembaga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Swadaya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			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396D6F-F291-E2B9-B587-E206F06629C4}"/>
              </a:ext>
            </a:extLst>
          </p:cNvPr>
          <p:cNvSpPr/>
          <p:nvPr/>
        </p:nvSpPr>
        <p:spPr>
          <a:xfrm>
            <a:off x="7818646" y="2572512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3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Intrumen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79F3D5-C6B6-7204-6FBA-504DCF13630C}"/>
              </a:ext>
            </a:extLst>
          </p:cNvPr>
          <p:cNvSpPr/>
          <p:nvPr/>
        </p:nvSpPr>
        <p:spPr>
          <a:xfrm>
            <a:off x="8083296" y="4602480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6.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Belajar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	Dari Negara Lain.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0F8174-C977-B5A2-84FD-227B5E3443BD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1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32004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A6D8D3-DD4A-3B07-DBB9-E6B7788B6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52" y="146304"/>
            <a:ext cx="10716768" cy="2330069"/>
          </a:xfrm>
        </p:spPr>
        <p:txBody>
          <a:bodyPr/>
          <a:lstStyle/>
          <a:p>
            <a:r>
              <a:rPr lang="en-US" dirty="0"/>
              <a:t>									</a:t>
            </a:r>
            <a:r>
              <a:rPr lang="en-US" dirty="0">
                <a:solidFill>
                  <a:schemeClr val="tx1"/>
                </a:solidFill>
              </a:rPr>
              <a:t>BAB 14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	GERAKAN KERJA SAMA DAN </a:t>
            </a:r>
            <a:r>
              <a:rPr lang="en-US" dirty="0" err="1">
                <a:solidFill>
                  <a:schemeClr val="tx1"/>
                </a:solidFill>
              </a:rPr>
              <a:t>Instrumen</a:t>
            </a:r>
            <a:r>
              <a:rPr lang="en-US" dirty="0">
                <a:solidFill>
                  <a:schemeClr val="tx1"/>
                </a:solidFill>
              </a:rPr>
              <a:t> 			</a:t>
            </a:r>
            <a:r>
              <a:rPr lang="en-US" dirty="0" err="1">
                <a:solidFill>
                  <a:schemeClr val="tx1"/>
                </a:solidFill>
              </a:rPr>
              <a:t>nasional</a:t>
            </a:r>
            <a:r>
              <a:rPr lang="en-US" dirty="0">
                <a:solidFill>
                  <a:schemeClr val="tx1"/>
                </a:solidFill>
              </a:rPr>
              <a:t> dan </a:t>
            </a:r>
            <a:r>
              <a:rPr lang="en-US" dirty="0" err="1">
                <a:solidFill>
                  <a:schemeClr val="tx1"/>
                </a:solidFill>
              </a:rPr>
              <a:t>internasional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pencegahan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korupsi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C3D7C29-6F1C-FF0D-AC59-C130B283634F}"/>
              </a:ext>
            </a:extLst>
          </p:cNvPr>
          <p:cNvSpPr/>
          <p:nvPr/>
        </p:nvSpPr>
        <p:spPr>
          <a:xfrm>
            <a:off x="487680" y="2451989"/>
            <a:ext cx="3413760" cy="164452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1. 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Gerakan dan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Kerja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Sama Nasional dan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82ACEA5-61A6-D3E4-E200-EC23053DB334}"/>
              </a:ext>
            </a:extLst>
          </p:cNvPr>
          <p:cNvSpPr/>
          <p:nvPr/>
        </p:nvSpPr>
        <p:spPr>
          <a:xfrm>
            <a:off x="4120896" y="2500755"/>
            <a:ext cx="3462528" cy="152400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2.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Isntrumen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Nasional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449BDA-D5E7-6E63-0835-B1A66B71ED6D}"/>
              </a:ext>
            </a:extLst>
          </p:cNvPr>
          <p:cNvSpPr/>
          <p:nvPr/>
        </p:nvSpPr>
        <p:spPr>
          <a:xfrm>
            <a:off x="4100913" y="4602480"/>
            <a:ext cx="3803904" cy="164452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5.  Lembaga        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endParaRPr lang="en-ID" sz="20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42F9F86-C643-B99C-0E83-2044F77D78CE}"/>
              </a:ext>
            </a:extLst>
          </p:cNvPr>
          <p:cNvSpPr/>
          <p:nvPr/>
        </p:nvSpPr>
        <p:spPr>
          <a:xfrm>
            <a:off x="487680" y="4602480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4. Gerakan Lembaga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Swadaya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			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396D6F-F291-E2B9-B587-E206F06629C4}"/>
              </a:ext>
            </a:extLst>
          </p:cNvPr>
          <p:cNvSpPr/>
          <p:nvPr/>
        </p:nvSpPr>
        <p:spPr>
          <a:xfrm>
            <a:off x="7818646" y="2572512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3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Intrumen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Internasional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79F3D5-C6B6-7204-6FBA-504DCF13630C}"/>
              </a:ext>
            </a:extLst>
          </p:cNvPr>
          <p:cNvSpPr/>
          <p:nvPr/>
        </p:nvSpPr>
        <p:spPr>
          <a:xfrm>
            <a:off x="8083296" y="4602480"/>
            <a:ext cx="3413760" cy="15240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6.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Pencegahan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Belajar</a:t>
            </a: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 		Dari Negara Lain.</a:t>
            </a:r>
            <a:endParaRPr lang="en-ID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0F8174-C977-B5A2-84FD-227B5E3443BD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1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8351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0A64AB7C-2292-2DB7-4A1D-D3029471A411}"/>
              </a:ext>
            </a:extLst>
          </p:cNvPr>
          <p:cNvSpPr/>
          <p:nvPr/>
        </p:nvSpPr>
        <p:spPr>
          <a:xfrm>
            <a:off x="316992" y="306323"/>
            <a:ext cx="8290560" cy="2868168"/>
          </a:xfrm>
          <a:prstGeom prst="snip2DiagRect">
            <a:avLst>
              <a:gd name="adj1" fmla="val 19763"/>
              <a:gd name="adj2" fmla="val 6355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Gerakan anti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korupsi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yang di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lakukan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oleh 	Lembaga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lembaga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negara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merupakan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cerminan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tanggung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jawab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negara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untuk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memberantas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korupsi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dalam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birokrasi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Pemerintahan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 </a:t>
            </a:r>
            <a:endParaRPr lang="en-ID" sz="2400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E531997A-F2D5-3AF9-23FF-E50D3C8009B6}"/>
              </a:ext>
            </a:extLst>
          </p:cNvPr>
          <p:cNvSpPr/>
          <p:nvPr/>
        </p:nvSpPr>
        <p:spPr>
          <a:xfrm>
            <a:off x="499872" y="3279648"/>
            <a:ext cx="8107680" cy="3422904"/>
          </a:xfrm>
          <a:prstGeom prst="snip2DiagRect">
            <a:avLst>
              <a:gd name="adj1" fmla="val 13432"/>
              <a:gd name="adj2" fmla="val 18273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Gerakan anti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korupsi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oleh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masyarakat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menunjukkan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kesadaran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untuk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memilih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sesuai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dengan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bidang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dan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kompetensi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nya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	masing-masing.</a:t>
            </a:r>
            <a:r>
              <a:rPr lang="en-US" sz="2400" dirty="0">
                <a:solidFill>
                  <a:srgbClr val="414042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Yang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ditujukan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untuk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mempengaruhi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penguatan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antikorupsi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atau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integritas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dalam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sebuah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	</a:t>
            </a:r>
            <a:r>
              <a:rPr lang="en-US" sz="2400" dirty="0" err="1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lingkungan</a:t>
            </a: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.</a:t>
            </a:r>
            <a:endParaRPr lang="en-ID" sz="2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210501-5EC4-D8F1-73EF-E0BDBFFA1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432" y="1900944"/>
            <a:ext cx="3084576" cy="327355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930A64-4338-0DAB-8F7C-0A038863FEFB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2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537A70B6-222D-3CD7-F3E0-91B79839D7C3}"/>
              </a:ext>
            </a:extLst>
          </p:cNvPr>
          <p:cNvSpPr/>
          <p:nvPr/>
        </p:nvSpPr>
        <p:spPr>
          <a:xfrm>
            <a:off x="419723" y="193001"/>
            <a:ext cx="10313234" cy="1689200"/>
          </a:xfrm>
          <a:prstGeom prst="snip2DiagRect">
            <a:avLst>
              <a:gd name="adj1" fmla="val 22785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71855" marR="1438275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GERAKAN DAN KERJA SAMA NASIONAL YANG  HARUS DILAKUKAN</a:t>
            </a:r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E4D06D19-7BEA-CD7C-6DC8-4CDACBBC9938}"/>
              </a:ext>
            </a:extLst>
          </p:cNvPr>
          <p:cNvSpPr/>
          <p:nvPr/>
        </p:nvSpPr>
        <p:spPr>
          <a:xfrm>
            <a:off x="209863" y="2119086"/>
            <a:ext cx="11542426" cy="4545913"/>
          </a:xfrm>
          <a:prstGeom prst="snip2DiagRect">
            <a:avLst>
              <a:gd name="adj1" fmla="val 1377"/>
              <a:gd name="adj2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71855" marR="1438275" algn="just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  <a:latin typeface="Aharoni" panose="02010803020104030203" pitchFamily="2" charset="-79"/>
                <a:ea typeface="Microsoft Sans Serif" panose="020B0604020202020204" pitchFamily="34" charset="0"/>
                <a:cs typeface="Aharoni" panose="02010803020104030203" pitchFamily="2" charset="-79"/>
              </a:rPr>
              <a:t>  </a:t>
            </a:r>
          </a:p>
          <a:p>
            <a:pPr marL="1329055" marR="1438275" indent="-457200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SEKTOR PUBLIK/PEMERINTAH </a:t>
            </a: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spcAft>
                <a:spcPts val="0"/>
              </a:spcAft>
            </a:pP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		Lembaga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publik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memiliki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sasaran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dan 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tujuan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yang 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berbeda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dengan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Lembaga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perusahaan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swasta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komersial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. </a:t>
            </a:r>
          </a:p>
          <a:p>
            <a:pPr marL="871855" marR="1438275" algn="just">
              <a:spcAft>
                <a:spcPts val="0"/>
              </a:spcAft>
            </a:pP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spcAft>
                <a:spcPts val="0"/>
              </a:spcAft>
            </a:pP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Tujuan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utama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Lembaga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publik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adalah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untuk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kesejahteraan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masyarakat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,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dengan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memberikan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pelayanan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jasa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,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tanpa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berorintasi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pada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keuntungan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non profit.</a:t>
            </a:r>
          </a:p>
          <a:p>
            <a:pPr marL="871855" marR="1438275" algn="just">
              <a:spcAft>
                <a:spcPts val="0"/>
              </a:spcAft>
            </a:pP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spcAft>
                <a:spcPts val="0"/>
              </a:spcAft>
            </a:pP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Contohnya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: good and clear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gavernance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</a:p>
          <a:p>
            <a:pPr marL="871855" marR="1438275" algn="just">
              <a:spcAft>
                <a:spcPts val="0"/>
              </a:spcAft>
            </a:pPr>
            <a:endParaRPr lang="en-ID" sz="2400" dirty="0">
              <a:solidFill>
                <a:schemeClr val="tx1"/>
              </a:solidFill>
              <a:latin typeface="+mj-lt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</a:pPr>
            <a:endParaRPr lang="en-US" dirty="0">
              <a:solidFill>
                <a:schemeClr val="tx1"/>
              </a:solidFill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4841D2-ADBE-9730-ECC9-43FF26948DB5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3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196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FFA3E0F5-D7F9-D230-3686-62B12D14A2C1}"/>
              </a:ext>
            </a:extLst>
          </p:cNvPr>
          <p:cNvSpPr/>
          <p:nvPr/>
        </p:nvSpPr>
        <p:spPr>
          <a:xfrm>
            <a:off x="257328" y="389745"/>
            <a:ext cx="10895351" cy="5696262"/>
          </a:xfrm>
          <a:prstGeom prst="snip2DiagRect">
            <a:avLst>
              <a:gd name="adj1" fmla="val 17563"/>
              <a:gd name="adj2" fmla="val 16667"/>
            </a:avLst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  <a:latin typeface="+mj-lt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Salah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satu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pencanangan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Gerakan anti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intruksi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presiden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no 12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tahun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2016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tentang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Gerakan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nasional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revolusi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mental.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Tujuannya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memperbaiki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karakter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bangsa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Indonesia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dengan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memacu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pada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nilai-nilai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integritas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(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jujur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Bertanggung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jawab,disiplin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),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etos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kerja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dan gotong royong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untuk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membangun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budaya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bangsa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yang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bermartabat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modern,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maju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makmur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dan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sejahtera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berdasarkan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Pancasila. </a:t>
            </a: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3333BF-59C7-B874-A7A6-C432283738FE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4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FE19C-F669-5295-03A7-9B70CEE9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32957" y="389745"/>
            <a:ext cx="1199963" cy="614596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08EB0602-470E-B7CA-BD69-BA0808FB47AD}"/>
              </a:ext>
            </a:extLst>
          </p:cNvPr>
          <p:cNvSpPr/>
          <p:nvPr/>
        </p:nvSpPr>
        <p:spPr>
          <a:xfrm>
            <a:off x="404734" y="254834"/>
            <a:ext cx="10658007" cy="6603166"/>
          </a:xfrm>
          <a:prstGeom prst="snip2DiagRect">
            <a:avLst>
              <a:gd name="adj1" fmla="val 12520"/>
              <a:gd name="adj2" fmla="val 12285"/>
            </a:avLst>
          </a:prstGeom>
          <a:solidFill>
            <a:schemeClr val="bg1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  <a:latin typeface="+mj-lt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Secara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umum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Intruksi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presiden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di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fakuskan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:</a:t>
            </a:r>
          </a:p>
          <a:p>
            <a:pPr marL="457200" indent="-457200"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kapasitas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sumber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daya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manusia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Aparatur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		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Sipil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 Negara. </a:t>
            </a: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2.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Peningkatan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penegakan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disiplin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Aparatur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pemerintah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				dan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Penegak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Hukum.</a:t>
            </a: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3.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Penyempurnaan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Standar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pelayanandan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system 				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pelayanan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inovatif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4.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Penyempunaan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sistem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manajemen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kinerja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								(</a:t>
            </a:r>
            <a:r>
              <a:rPr lang="en-ID" sz="2400" i="1" dirty="0">
                <a:solidFill>
                  <a:schemeClr val="tx1"/>
                </a:solidFill>
                <a:latin typeface="Arial Black" panose="020B0A04020102020204" pitchFamily="34" charset="0"/>
              </a:rPr>
              <a:t>performance based </a:t>
            </a:r>
            <a:r>
              <a:rPr lang="en-ID" sz="2400" i="1" dirty="0" err="1">
                <a:solidFill>
                  <a:schemeClr val="tx1"/>
                </a:solidFill>
                <a:latin typeface="Arial Black" panose="020B0A04020102020204" pitchFamily="34" charset="0"/>
              </a:rPr>
              <a:t>manajemen</a:t>
            </a:r>
            <a:r>
              <a:rPr lang="en-ID" sz="2400" i="1" dirty="0">
                <a:solidFill>
                  <a:schemeClr val="tx1"/>
                </a:solidFill>
                <a:latin typeface="Arial Black" panose="020B0A04020102020204" pitchFamily="34" charset="0"/>
              </a:rPr>
              <a:t> system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)  dan  		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Aparatur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sipil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Negara </a:t>
            </a: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5.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Peningkatan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perilaku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pelayanan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public yang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cepat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			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transparan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,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akuntabel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dan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responsif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6.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Penyempurnaan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peraturan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per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undang-undangan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						(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regulasi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)</a:t>
            </a:r>
          </a:p>
          <a:p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7.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Penyederhanaan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pelayanan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</a:rPr>
              <a:t>birokrasi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617EFC-F3CB-086C-BA15-3E66DAE9590E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5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43416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Diagonal Corners Snipped 3">
            <a:extLst>
              <a:ext uri="{FF2B5EF4-FFF2-40B4-BE49-F238E27FC236}">
                <a16:creationId xmlns:a16="http://schemas.microsoft.com/office/drawing/2014/main" id="{0A64AB7C-2292-2DB7-4A1D-D3029471A411}"/>
              </a:ext>
            </a:extLst>
          </p:cNvPr>
          <p:cNvSpPr/>
          <p:nvPr/>
        </p:nvSpPr>
        <p:spPr>
          <a:xfrm>
            <a:off x="359764" y="239842"/>
            <a:ext cx="10463134" cy="6370819"/>
          </a:xfrm>
          <a:prstGeom prst="snip2DiagRect">
            <a:avLst>
              <a:gd name="adj1" fmla="val 2587"/>
              <a:gd name="adj2" fmla="val 6355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Secara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khusus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di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berikan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kepada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Menteri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koordinasi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bidang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politik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hukum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, dan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keamanan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yang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mewujudkan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masyarakat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yang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difokuskan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:</a:t>
            </a:r>
          </a:p>
          <a:p>
            <a:pPr algn="just"/>
            <a:endParaRPr lang="en-US" sz="2400" dirty="0">
              <a:solidFill>
                <a:schemeClr val="tx1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  <a:p>
            <a:pPr marL="457200" indent="-457200" algn="just"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penggunaan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ruang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public.</a:t>
            </a:r>
          </a:p>
          <a:p>
            <a:pPr marL="457200" indent="-457200" algn="just">
              <a:buAutoNum type="arabicPeriod" startAt="2"/>
            </a:pP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pengelolaan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pengaduan</a:t>
            </a:r>
            <a:endParaRPr lang="en-US" sz="2400" dirty="0">
              <a:solidFill>
                <a:schemeClr val="tx1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  <a:p>
            <a:pPr algn="just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3.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administrasi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kependudukan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  <a:p>
            <a:pPr algn="just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4.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berlalu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lintas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  <a:p>
            <a:pPr algn="just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5.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antri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  <a:p>
            <a:pPr algn="just"/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6.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sinergi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penyediaan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sarana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dan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prasarana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			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penunjang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  <a:p>
            <a:pPr algn="just"/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7.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Peningkatan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penegaan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hukum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perilaku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tertib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  <a:p>
            <a:pPr algn="just"/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8.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Menumbuhkan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lingkungan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keluarga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,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satuan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Pendidikan, 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satuan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kerja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, dan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komunitas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yang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ramah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dan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bebas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		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kekerasan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210501-5EC4-D8F1-73EF-E0BDBFFA1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7894" y="1004340"/>
            <a:ext cx="3442741" cy="44670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D235E48-A38A-080D-7D42-8311B8C35077}"/>
              </a:ext>
            </a:extLst>
          </p:cNvPr>
          <p:cNvSpPr/>
          <p:nvPr/>
        </p:nvSpPr>
        <p:spPr>
          <a:xfrm>
            <a:off x="10732957" y="389745"/>
            <a:ext cx="1199963" cy="614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+mj-lt"/>
              </a:rPr>
              <a:t>6</a:t>
            </a:r>
            <a:endParaRPr lang="en-ID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917404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7830" y="254833"/>
            <a:ext cx="1005090" cy="674557"/>
          </a:xfrm>
        </p:spPr>
        <p:txBody>
          <a:bodyPr/>
          <a:lstStyle/>
          <a:p>
            <a:endParaRPr lang="en-US" sz="1600" b="1" dirty="0">
              <a:latin typeface="+mj-lt"/>
            </a:endParaRPr>
          </a:p>
          <a:p>
            <a:r>
              <a:rPr lang="en-US" sz="1600" b="1" dirty="0">
                <a:latin typeface="+mj-lt"/>
              </a:rPr>
              <a:t>7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92" y="134911"/>
            <a:ext cx="10780477" cy="6468256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  </a:t>
            </a:r>
          </a:p>
          <a:p>
            <a:r>
              <a:rPr lang="en-US" sz="2400" dirty="0">
                <a:latin typeface="Arial Black" panose="020B0A04020102020204" pitchFamily="34" charset="0"/>
              </a:rPr>
              <a:t>Menteri  </a:t>
            </a:r>
            <a:r>
              <a:rPr lang="en-US" sz="2400" dirty="0" err="1">
                <a:latin typeface="Arial Black" panose="020B0A04020102020204" pitchFamily="34" charset="0"/>
              </a:rPr>
              <a:t>koordinator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bidang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pembangunan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manusia</a:t>
            </a:r>
            <a:r>
              <a:rPr lang="en-US" sz="2400" dirty="0">
                <a:latin typeface="Arial Black" panose="020B0A04020102020204" pitchFamily="34" charset="0"/>
              </a:rPr>
              <a:t> dan 	</a:t>
            </a:r>
            <a:r>
              <a:rPr lang="en-US" sz="2400" dirty="0" err="1">
                <a:latin typeface="Arial Black" panose="020B0A04020102020204" pitchFamily="34" charset="0"/>
              </a:rPr>
              <a:t>kebudayaan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untuk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melakukan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koordinasi</a:t>
            </a:r>
            <a:r>
              <a:rPr lang="en-US" sz="2400" dirty="0"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latin typeface="Arial Black" panose="020B0A04020102020204" pitchFamily="34" charset="0"/>
              </a:rPr>
              <a:t>sinkroniasi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pelaksanaan</a:t>
            </a:r>
            <a:r>
              <a:rPr lang="en-US" sz="2400" dirty="0">
                <a:latin typeface="Arial Black" panose="020B0A04020102020204" pitchFamily="34" charset="0"/>
              </a:rPr>
              <a:t> GNRM. Yang </a:t>
            </a:r>
            <a:r>
              <a:rPr lang="en-US" sz="2400" dirty="0" err="1">
                <a:latin typeface="Arial Black" panose="020B0A04020102020204" pitchFamily="34" charset="0"/>
              </a:rPr>
              <a:t>anggota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nya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terdiri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unsur</a:t>
            </a:r>
            <a:r>
              <a:rPr lang="en-US" sz="2400" dirty="0">
                <a:latin typeface="Arial Black" panose="020B0A04020102020204" pitchFamily="34" charset="0"/>
              </a:rPr>
              <a:t> 	Menteri </a:t>
            </a:r>
            <a:r>
              <a:rPr lang="en-US" sz="2400" dirty="0" err="1">
                <a:latin typeface="Arial Black" panose="020B0A04020102020204" pitchFamily="34" charset="0"/>
              </a:rPr>
              <a:t>atau</a:t>
            </a:r>
            <a:r>
              <a:rPr lang="en-US" sz="2400" dirty="0">
                <a:latin typeface="Arial Black" panose="020B0A04020102020204" pitchFamily="34" charset="0"/>
              </a:rPr>
              <a:t> Lembaga, dunia </a:t>
            </a:r>
            <a:r>
              <a:rPr lang="en-US" sz="2400" dirty="0" err="1">
                <a:latin typeface="Arial Black" panose="020B0A04020102020204" pitchFamily="34" charset="0"/>
              </a:rPr>
              <a:t>tenaga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ahli</a:t>
            </a:r>
            <a:r>
              <a:rPr lang="en-US" sz="2400" dirty="0">
                <a:latin typeface="Arial Black" panose="020B0A04020102020204" pitchFamily="34" charset="0"/>
              </a:rPr>
              <a:t>,  </a:t>
            </a:r>
            <a:r>
              <a:rPr lang="en-US" sz="2400" dirty="0" err="1">
                <a:latin typeface="Arial Black" panose="020B0A04020102020204" pitchFamily="34" charset="0"/>
              </a:rPr>
              <a:t>tokoh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masyarakat</a:t>
            </a:r>
            <a:r>
              <a:rPr lang="en-US" sz="2400" dirty="0">
                <a:latin typeface="Arial Black" panose="020B0A04020102020204" pitchFamily="34" charset="0"/>
              </a:rPr>
              <a:t>, dunia </a:t>
            </a:r>
            <a:r>
              <a:rPr lang="en-US" sz="2400" dirty="0" err="1">
                <a:latin typeface="Arial Black" panose="020B0A04020102020204" pitchFamily="34" charset="0"/>
              </a:rPr>
              <a:t>usaha</a:t>
            </a:r>
            <a:r>
              <a:rPr lang="en-US" sz="2400" dirty="0"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latin typeface="Arial Black" panose="020B0A04020102020204" pitchFamily="34" charset="0"/>
              </a:rPr>
              <a:t>organisasi</a:t>
            </a:r>
            <a:r>
              <a:rPr lang="en-US" sz="2400" dirty="0">
                <a:latin typeface="Arial Black" panose="020B0A04020102020204" pitchFamily="34" charset="0"/>
              </a:rPr>
              <a:t>  </a:t>
            </a:r>
            <a:r>
              <a:rPr lang="en-US" sz="2400" dirty="0" err="1">
                <a:latin typeface="Arial Black" panose="020B0A04020102020204" pitchFamily="34" charset="0"/>
              </a:rPr>
              <a:t>profesi</a:t>
            </a:r>
            <a:r>
              <a:rPr lang="en-US" sz="2400" dirty="0">
                <a:latin typeface="Arial Black" panose="020B0A04020102020204" pitchFamily="34" charset="0"/>
              </a:rPr>
              <a:t> dan 	</a:t>
            </a:r>
            <a:r>
              <a:rPr lang="en-US" sz="2400" dirty="0" err="1">
                <a:latin typeface="Arial Black" panose="020B0A04020102020204" pitchFamily="34" charset="0"/>
              </a:rPr>
              <a:t>akademisi</a:t>
            </a:r>
            <a:r>
              <a:rPr lang="en-US" sz="2400" dirty="0">
                <a:latin typeface="Arial Black" panose="020B0A04020102020204" pitchFamily="34" charset="0"/>
              </a:rPr>
              <a:t>.</a:t>
            </a:r>
          </a:p>
          <a:p>
            <a:r>
              <a:rPr lang="en-US" sz="2400" dirty="0">
                <a:latin typeface="Arial Black" panose="020B0A04020102020204" pitchFamily="34" charset="0"/>
              </a:rPr>
              <a:t>        </a:t>
            </a:r>
          </a:p>
          <a:p>
            <a:r>
              <a:rPr lang="en-US" sz="2400" dirty="0" err="1">
                <a:latin typeface="Arial Black" panose="020B0A04020102020204" pitchFamily="34" charset="0"/>
              </a:rPr>
              <a:t>Tujuannya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adalah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sebagai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acuan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masyarakat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untuk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melaksanakan</a:t>
            </a:r>
            <a:r>
              <a:rPr lang="en-US" sz="2400" dirty="0">
                <a:latin typeface="Arial Black" panose="020B0A04020102020204" pitchFamily="34" charset="0"/>
              </a:rPr>
              <a:t> GNRM </a:t>
            </a:r>
            <a:r>
              <a:rPr lang="en-US" sz="2400" dirty="0" err="1">
                <a:latin typeface="Arial Black" panose="020B0A04020102020204" pitchFamily="34" charset="0"/>
              </a:rPr>
              <a:t>bagi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penyelenggara</a:t>
            </a:r>
            <a:r>
              <a:rPr lang="en-US" sz="2400" dirty="0">
                <a:latin typeface="Arial Black" panose="020B0A04020102020204" pitchFamily="34" charset="0"/>
              </a:rPr>
              <a:t> negara, dunia 	</a:t>
            </a:r>
            <a:r>
              <a:rPr lang="en-US" sz="2400" dirty="0" err="1">
                <a:latin typeface="Arial Black" panose="020B0A04020102020204" pitchFamily="34" charset="0"/>
              </a:rPr>
              <a:t>usaha</a:t>
            </a:r>
            <a:r>
              <a:rPr lang="en-US" sz="2400" dirty="0">
                <a:latin typeface="Arial Black" panose="020B0A04020102020204" pitchFamily="34" charset="0"/>
              </a:rPr>
              <a:t>, dunia Pendidikan, </a:t>
            </a:r>
            <a:r>
              <a:rPr lang="en-US" sz="2400" dirty="0" err="1">
                <a:latin typeface="Arial Black" panose="020B0A04020102020204" pitchFamily="34" charset="0"/>
              </a:rPr>
              <a:t>masyarakat</a:t>
            </a:r>
            <a:r>
              <a:rPr lang="en-US" sz="2400" dirty="0">
                <a:latin typeface="Arial Black" panose="020B0A04020102020204" pitchFamily="34" charset="0"/>
              </a:rPr>
              <a:t> dan </a:t>
            </a:r>
            <a:r>
              <a:rPr lang="en-US" sz="2400" dirty="0" err="1">
                <a:latin typeface="Arial Black" panose="020B0A04020102020204" pitchFamily="34" charset="0"/>
              </a:rPr>
              <a:t>dibuat</a:t>
            </a:r>
            <a:r>
              <a:rPr lang="en-US" sz="2400" dirty="0">
                <a:latin typeface="Arial Black" panose="020B0A04020102020204" pitchFamily="34" charset="0"/>
              </a:rPr>
              <a:t>  </a:t>
            </a:r>
            <a:r>
              <a:rPr lang="en-US" sz="2400" dirty="0" err="1">
                <a:latin typeface="Arial Black" panose="020B0A04020102020204" pitchFamily="34" charset="0"/>
              </a:rPr>
              <a:t>dengan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tujuan</a:t>
            </a:r>
            <a:r>
              <a:rPr lang="en-US" sz="2400" dirty="0">
                <a:latin typeface="Arial Black" panose="020B0A04020102020204" pitchFamily="34" charset="0"/>
              </a:rPr>
              <a:t> agar GRNM </a:t>
            </a:r>
            <a:r>
              <a:rPr lang="en-US" sz="2400" dirty="0" err="1">
                <a:latin typeface="Arial Black" panose="020B0A04020102020204" pitchFamily="34" charset="0"/>
              </a:rPr>
              <a:t>ini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bisa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dilakukan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secara</a:t>
            </a:r>
            <a:r>
              <a:rPr lang="en-US" sz="2400" dirty="0">
                <a:latin typeface="Arial Black" panose="020B0A04020102020204" pitchFamily="34" charset="0"/>
              </a:rPr>
              <a:t> massif dan 	</a:t>
            </a:r>
            <a:r>
              <a:rPr lang="en-US" sz="2400" dirty="0" err="1">
                <a:latin typeface="Arial Black" panose="020B0A04020102020204" pitchFamily="34" charset="0"/>
              </a:rPr>
              <a:t>konsisten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sehingga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sasaran</a:t>
            </a:r>
            <a:r>
              <a:rPr lang="en-US" sz="2400" dirty="0">
                <a:latin typeface="Arial Black" panose="020B0A04020102020204" pitchFamily="34" charset="0"/>
              </a:rPr>
              <a:t> GNRM </a:t>
            </a:r>
            <a:r>
              <a:rPr lang="en-US" sz="2400" dirty="0" err="1">
                <a:latin typeface="Arial Black" panose="020B0A04020102020204" pitchFamily="34" charset="0"/>
              </a:rPr>
              <a:t>dapat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tercapai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secara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terpadu</a:t>
            </a:r>
            <a:r>
              <a:rPr lang="en-US" sz="2400" dirty="0"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latin typeface="Arial Black" panose="020B0A04020102020204" pitchFamily="34" charset="0"/>
              </a:rPr>
              <a:t>efektif</a:t>
            </a:r>
            <a:r>
              <a:rPr lang="en-US" sz="2400" dirty="0"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latin typeface="Arial Black" panose="020B0A04020102020204" pitchFamily="34" charset="0"/>
              </a:rPr>
              <a:t>efisien</a:t>
            </a:r>
            <a:r>
              <a:rPr lang="en-US" sz="2400" dirty="0">
                <a:latin typeface="Arial Black" panose="020B0A04020102020204" pitchFamily="34" charset="0"/>
              </a:rPr>
              <a:t> dan </a:t>
            </a:r>
            <a:r>
              <a:rPr lang="en-US" sz="2400" dirty="0" err="1">
                <a:latin typeface="Arial Black" panose="020B0A04020102020204" pitchFamily="34" charset="0"/>
              </a:rPr>
              <a:t>akuntabel</a:t>
            </a:r>
            <a:r>
              <a:rPr lang="en-US" sz="2400" dirty="0"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498184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224851"/>
            <a:ext cx="987552" cy="506669"/>
          </a:xfrm>
        </p:spPr>
        <p:txBody>
          <a:bodyPr/>
          <a:lstStyle/>
          <a:p>
            <a:fld id="{48F63A3B-78C7-47BE-AE5E-E10140E04643}" type="slidenum">
              <a:rPr lang="en-US" sz="1600" b="1" smtClean="0">
                <a:latin typeface="Arial Black" panose="020B0A04020102020204" pitchFamily="34" charset="0"/>
              </a:rPr>
              <a:pPr/>
              <a:t>27</a:t>
            </a:fld>
            <a:endParaRPr lang="en-US" sz="1600" b="1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224851"/>
            <a:ext cx="11043504" cy="6475751"/>
          </a:xfrm>
        </p:spPr>
        <p:txBody>
          <a:bodyPr>
            <a:normAutofit fontScale="92500"/>
          </a:bodyPr>
          <a:lstStyle/>
          <a:p>
            <a:endParaRPr lang="en-US" dirty="0"/>
          </a:p>
          <a:p>
            <a:r>
              <a:rPr lang="en-US" dirty="0"/>
              <a:t>     </a:t>
            </a:r>
            <a:r>
              <a:rPr lang="en-US" sz="2400" dirty="0" err="1">
                <a:latin typeface="Arial Black" panose="020B0A04020102020204" pitchFamily="34" charset="0"/>
              </a:rPr>
              <a:t>Peraturan</a:t>
            </a:r>
            <a:r>
              <a:rPr lang="en-US" sz="2400" dirty="0">
                <a:latin typeface="Arial Black" panose="020B0A04020102020204" pitchFamily="34" charset="0"/>
              </a:rPr>
              <a:t> Menteri </a:t>
            </a:r>
            <a:r>
              <a:rPr lang="en-US" sz="2400" dirty="0" err="1">
                <a:latin typeface="Arial Black" panose="020B0A04020102020204" pitchFamily="34" charset="0"/>
              </a:rPr>
              <a:t>Koordinasi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Bidang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Pembagunan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Manusia</a:t>
            </a:r>
            <a:r>
              <a:rPr lang="en-US" sz="2400" dirty="0">
                <a:latin typeface="Arial Black" panose="020B0A04020102020204" pitchFamily="34" charset="0"/>
              </a:rPr>
              <a:t> 	dan </a:t>
            </a:r>
            <a:r>
              <a:rPr lang="en-US" sz="2400" dirty="0" err="1">
                <a:latin typeface="Arial Black" panose="020B0A04020102020204" pitchFamily="34" charset="0"/>
              </a:rPr>
              <a:t>Kebudayaan</a:t>
            </a:r>
            <a:r>
              <a:rPr lang="en-US" sz="2400" dirty="0">
                <a:latin typeface="Arial Black" panose="020B0A04020102020204" pitchFamily="34" charset="0"/>
              </a:rPr>
              <a:t> RI  No.3 </a:t>
            </a:r>
            <a:r>
              <a:rPr lang="en-US" sz="2400" dirty="0" err="1">
                <a:latin typeface="Arial Black" panose="020B0A04020102020204" pitchFamily="34" charset="0"/>
              </a:rPr>
              <a:t>tahun</a:t>
            </a:r>
            <a:r>
              <a:rPr lang="en-US" sz="2400" dirty="0">
                <a:latin typeface="Arial Black" panose="020B0A04020102020204" pitchFamily="34" charset="0"/>
              </a:rPr>
              <a:t> 2017 </a:t>
            </a:r>
            <a:r>
              <a:rPr lang="en-US" sz="2400" dirty="0" err="1">
                <a:latin typeface="Arial Black" panose="020B0A04020102020204" pitchFamily="34" charset="0"/>
              </a:rPr>
              <a:t>ada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nilai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strategis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instrumenyal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Revolusi</a:t>
            </a:r>
            <a:r>
              <a:rPr lang="en-US" sz="2400" dirty="0">
                <a:latin typeface="Arial Black" panose="020B0A04020102020204" pitchFamily="34" charset="0"/>
              </a:rPr>
              <a:t> Mental  yang </a:t>
            </a:r>
            <a:r>
              <a:rPr lang="en-US" sz="2400" dirty="0" err="1">
                <a:latin typeface="Arial Black" panose="020B0A04020102020204" pitchFamily="34" charset="0"/>
              </a:rPr>
              <a:t>meliputi</a:t>
            </a:r>
            <a:r>
              <a:rPr lang="en-US" sz="2400" dirty="0">
                <a:latin typeface="Arial Black" panose="020B0A04020102020204" pitchFamily="34" charset="0"/>
              </a:rPr>
              <a:t> : 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latin typeface="Arial Black" panose="020B0A04020102020204" pitchFamily="34" charset="0"/>
              </a:rPr>
              <a:t>Integritas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adalah</a:t>
            </a:r>
            <a:r>
              <a:rPr lang="en-US" sz="2400" dirty="0">
                <a:latin typeface="Arial Black" panose="020B0A04020102020204" pitchFamily="34" charset="0"/>
              </a:rPr>
              <a:t>  </a:t>
            </a:r>
            <a:r>
              <a:rPr lang="en-US" sz="2400" dirty="0" err="1">
                <a:latin typeface="Arial Black" panose="020B0A04020102020204" pitchFamily="34" charset="0"/>
              </a:rPr>
              <a:t>konsistensi</a:t>
            </a:r>
            <a:r>
              <a:rPr lang="en-US" sz="2400" dirty="0">
                <a:latin typeface="Arial Black" panose="020B0A04020102020204" pitchFamily="34" charset="0"/>
              </a:rPr>
              <a:t> dan </a:t>
            </a:r>
            <a:r>
              <a:rPr lang="en-US" sz="2400" dirty="0" err="1">
                <a:latin typeface="Arial Black" panose="020B0A04020102020204" pitchFamily="34" charset="0"/>
              </a:rPr>
              <a:t>keteguhan</a:t>
            </a:r>
            <a:r>
              <a:rPr lang="en-US" sz="2400" dirty="0">
                <a:latin typeface="Arial Black" panose="020B0A04020102020204" pitchFamily="34" charset="0"/>
              </a:rPr>
              <a:t> yang </a:t>
            </a:r>
            <a:r>
              <a:rPr lang="en-US" sz="2400" dirty="0" err="1">
                <a:latin typeface="Arial Black" panose="020B0A04020102020204" pitchFamily="34" charset="0"/>
              </a:rPr>
              <a:t>tak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tergoyahkan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dalam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menjunjung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tinggi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nilai-nilai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luhur</a:t>
            </a:r>
            <a:r>
              <a:rPr lang="en-US" sz="2400" dirty="0">
                <a:latin typeface="Arial Black" panose="020B0A04020102020204" pitchFamily="34" charset="0"/>
              </a:rPr>
              <a:t> dan 	</a:t>
            </a:r>
            <a:r>
              <a:rPr lang="en-US" sz="2400" dirty="0" err="1">
                <a:latin typeface="Arial Black" panose="020B0A04020102020204" pitchFamily="34" charset="0"/>
              </a:rPr>
              <a:t>keyakinan</a:t>
            </a:r>
            <a:r>
              <a:rPr lang="en-US" sz="2400" dirty="0">
                <a:latin typeface="Arial Black" panose="020B0A04020102020204" pitchFamily="34" charset="0"/>
              </a:rPr>
              <a:t> yang </a:t>
            </a:r>
            <a:r>
              <a:rPr lang="en-US" sz="2400" dirty="0" err="1">
                <a:latin typeface="Arial Black" panose="020B0A04020102020204" pitchFamily="34" charset="0"/>
              </a:rPr>
              <a:t>menyelaraskan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hubungan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diantara</a:t>
            </a:r>
            <a:r>
              <a:rPr lang="en-US" sz="2400" dirty="0">
                <a:latin typeface="Arial Black" panose="020B0A04020102020204" pitchFamily="34" charset="0"/>
              </a:rPr>
              <a:t> Tindakan 	</a:t>
            </a:r>
            <a:r>
              <a:rPr lang="en-US" sz="2400" dirty="0" err="1">
                <a:latin typeface="Arial Black" panose="020B0A04020102020204" pitchFamily="34" charset="0"/>
              </a:rPr>
              <a:t>dengan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nilai</a:t>
            </a:r>
            <a:r>
              <a:rPr lang="en-US" sz="2400" dirty="0">
                <a:latin typeface="Arial Black" panose="020B0A04020102020204" pitchFamily="34" charset="0"/>
              </a:rPr>
              <a:t> dan </a:t>
            </a:r>
            <a:r>
              <a:rPr lang="en-US" sz="2400" dirty="0" err="1">
                <a:latin typeface="Arial Black" panose="020B0A04020102020204" pitchFamily="34" charset="0"/>
              </a:rPr>
              <a:t>prisip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kehidupan</a:t>
            </a:r>
            <a:r>
              <a:rPr lang="en-US" sz="2400" dirty="0">
                <a:latin typeface="Arial Black" panose="020B0A04020102020204" pitchFamily="34" charset="0"/>
              </a:rPr>
              <a:t>.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r>
              <a:rPr lang="en-US" sz="2400" dirty="0">
                <a:latin typeface="Arial Black" panose="020B0A04020102020204" pitchFamily="34" charset="0"/>
              </a:rPr>
              <a:t>2. </a:t>
            </a:r>
            <a:r>
              <a:rPr lang="en-US" sz="2400" dirty="0" err="1">
                <a:latin typeface="Arial Black" panose="020B0A04020102020204" pitchFamily="34" charset="0"/>
              </a:rPr>
              <a:t>Etos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kerja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adalah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semangat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kerja</a:t>
            </a:r>
            <a:r>
              <a:rPr lang="en-US" sz="2400" dirty="0">
                <a:latin typeface="Arial Black" panose="020B0A04020102020204" pitchFamily="34" charset="0"/>
              </a:rPr>
              <a:t> yang </a:t>
            </a:r>
            <a:r>
              <a:rPr lang="en-US" sz="2400" dirty="0" err="1">
                <a:latin typeface="Arial Black" panose="020B0A04020102020204" pitchFamily="34" charset="0"/>
              </a:rPr>
              <a:t>menjadi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ciri</a:t>
            </a:r>
            <a:r>
              <a:rPr lang="en-US" sz="2400" dirty="0">
                <a:latin typeface="Arial Black" panose="020B0A04020102020204" pitchFamily="34" charset="0"/>
              </a:rPr>
              <a:t> kas 	</a:t>
            </a:r>
            <a:r>
              <a:rPr lang="en-US" sz="2400" dirty="0" err="1">
                <a:latin typeface="Arial Black" panose="020B0A04020102020204" pitchFamily="34" charset="0"/>
              </a:rPr>
              <a:t>keyakinan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seorang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atau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masyarakat</a:t>
            </a:r>
            <a:r>
              <a:rPr lang="en-US" sz="2400" dirty="0">
                <a:latin typeface="Arial Black" panose="020B0A04020102020204" pitchFamily="34" charset="0"/>
              </a:rPr>
              <a:t>. </a:t>
            </a:r>
            <a:r>
              <a:rPr lang="en-US" sz="2400" dirty="0" err="1">
                <a:latin typeface="Arial Black" panose="020B0A04020102020204" pitchFamily="34" charset="0"/>
              </a:rPr>
              <a:t>Etos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kerja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berakitan</a:t>
            </a:r>
            <a:r>
              <a:rPr lang="en-US" sz="2400" dirty="0">
                <a:latin typeface="Arial Black" panose="020B0A04020102020204" pitchFamily="34" charset="0"/>
              </a:rPr>
              <a:t> 	</a:t>
            </a:r>
            <a:r>
              <a:rPr lang="en-US" sz="2400" dirty="0" err="1">
                <a:latin typeface="Arial Black" panose="020B0A04020102020204" pitchFamily="34" charset="0"/>
              </a:rPr>
              <a:t>erat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dengan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kepribadian</a:t>
            </a:r>
            <a:r>
              <a:rPr lang="en-US" sz="2400" dirty="0">
                <a:latin typeface="Arial Black" panose="020B0A04020102020204" pitchFamily="34" charset="0"/>
              </a:rPr>
              <a:t>, </a:t>
            </a:r>
            <a:r>
              <a:rPr lang="en-US" sz="2400" dirty="0" err="1">
                <a:latin typeface="Arial Black" panose="020B0A04020102020204" pitchFamily="34" charset="0"/>
              </a:rPr>
              <a:t>perilaku</a:t>
            </a:r>
            <a:r>
              <a:rPr lang="en-US" sz="2400" dirty="0">
                <a:latin typeface="Arial Black" panose="020B0A04020102020204" pitchFamily="34" charset="0"/>
              </a:rPr>
              <a:t> dan </a:t>
            </a:r>
            <a:r>
              <a:rPr lang="en-US" sz="2400" dirty="0" err="1">
                <a:latin typeface="Arial Black" panose="020B0A04020102020204" pitchFamily="34" charset="0"/>
              </a:rPr>
              <a:t>karakter</a:t>
            </a:r>
            <a:r>
              <a:rPr lang="en-US" sz="2400" dirty="0">
                <a:latin typeface="Arial Black" panose="020B0A04020102020204" pitchFamily="34" charset="0"/>
              </a:rPr>
              <a:t> yang 	</a:t>
            </a:r>
            <a:r>
              <a:rPr lang="en-US" sz="2400" dirty="0" err="1">
                <a:latin typeface="Arial Black" panose="020B0A04020102020204" pitchFamily="34" charset="0"/>
              </a:rPr>
              <a:t>bersangkutan</a:t>
            </a:r>
            <a:r>
              <a:rPr lang="en-US" sz="2400" dirty="0">
                <a:latin typeface="Arial Black" panose="020B0A04020102020204" pitchFamily="34" charset="0"/>
              </a:rPr>
              <a:t>. </a:t>
            </a:r>
          </a:p>
          <a:p>
            <a:endParaRPr lang="en-US" sz="2400" dirty="0">
              <a:latin typeface="Arial Black" panose="020B0A04020102020204" pitchFamily="34" charset="0"/>
            </a:endParaRPr>
          </a:p>
          <a:p>
            <a:r>
              <a:rPr lang="en-US" sz="2400" b="1" dirty="0">
                <a:latin typeface="Arial Black" panose="020B0A04020102020204" pitchFamily="34" charset="0"/>
              </a:rPr>
              <a:t>3. Gotong royong </a:t>
            </a:r>
            <a:r>
              <a:rPr lang="en-US" sz="2400" b="1" dirty="0" err="1">
                <a:latin typeface="Arial Black" panose="020B0A04020102020204" pitchFamily="34" charset="0"/>
              </a:rPr>
              <a:t>adalah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merupakan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nilai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luhur</a:t>
            </a:r>
            <a:r>
              <a:rPr lang="en-US" sz="2400" b="1" dirty="0">
                <a:latin typeface="Arial Black" panose="020B0A04020102020204" pitchFamily="34" charset="0"/>
              </a:rPr>
              <a:t> yang </a:t>
            </a:r>
            <a:r>
              <a:rPr lang="en-US" sz="2400" b="1" dirty="0" err="1">
                <a:latin typeface="Arial Black" panose="020B0A04020102020204" pitchFamily="34" charset="0"/>
              </a:rPr>
              <a:t>sudah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ada</a:t>
            </a:r>
            <a:r>
              <a:rPr lang="en-US" sz="2400" b="1" dirty="0">
                <a:latin typeface="Arial Black" panose="020B0A04020102020204" pitchFamily="34" charset="0"/>
              </a:rPr>
              <a:t> 	</a:t>
            </a:r>
            <a:r>
              <a:rPr lang="en-US" sz="2400" b="1" dirty="0" err="1">
                <a:latin typeface="Arial Black" panose="020B0A04020102020204" pitchFamily="34" charset="0"/>
              </a:rPr>
              <a:t>sejak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jaman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nenek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moyang</a:t>
            </a:r>
            <a:r>
              <a:rPr lang="en-US" sz="2400" b="1" dirty="0">
                <a:latin typeface="Arial Black" panose="020B0A04020102020204" pitchFamily="34" charset="0"/>
              </a:rPr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7436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254000"/>
            <a:ext cx="987552" cy="477520"/>
          </a:xfrm>
        </p:spPr>
        <p:txBody>
          <a:bodyPr/>
          <a:lstStyle/>
          <a:p>
            <a:fld id="{48F63A3B-78C7-47BE-AE5E-E10140E04643}" type="slidenum">
              <a:rPr lang="en-US" sz="1400" b="1" smtClean="0">
                <a:latin typeface="+mj-lt"/>
              </a:rPr>
              <a:t>28</a:t>
            </a:fld>
            <a:endParaRPr lang="en-US" sz="1400" b="1" dirty="0">
              <a:latin typeface="+mj-lt"/>
            </a:endParaRPr>
          </a:p>
        </p:txBody>
      </p:sp>
      <p:pic>
        <p:nvPicPr>
          <p:cNvPr id="14" name="image10.png">
            <a:extLst>
              <a:ext uri="{FF2B5EF4-FFF2-40B4-BE49-F238E27FC236}">
                <a16:creationId xmlns:a16="http://schemas.microsoft.com/office/drawing/2014/main" id="{8CBDFEC9-509E-F917-8215-631084C64D4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89300" y="479887"/>
            <a:ext cx="6134099" cy="3594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B4A59-B8F6-4087-2762-B583D3D2DA52}"/>
              </a:ext>
            </a:extLst>
          </p:cNvPr>
          <p:cNvSpPr txBox="1"/>
          <p:nvPr/>
        </p:nvSpPr>
        <p:spPr>
          <a:xfrm rot="10800000" flipV="1">
            <a:off x="3390899" y="3658490"/>
            <a:ext cx="5749925" cy="2108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9570" marR="786130" algn="ctr">
              <a:spcAft>
                <a:spcPts val="0"/>
              </a:spcAft>
            </a:pPr>
            <a:endParaRPr lang="en-US" sz="1800" dirty="0">
              <a:solidFill>
                <a:srgbClr val="414042"/>
              </a:solidFill>
              <a:effectLst/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  <a:p>
            <a:pPr marL="369570" marR="786130" algn="ctr">
              <a:spcAft>
                <a:spcPts val="0"/>
              </a:spcAft>
            </a:pPr>
            <a:endParaRPr lang="en-US" dirty="0">
              <a:solidFill>
                <a:srgbClr val="414042"/>
              </a:solidFill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  <a:p>
            <a:pPr marL="369570" marR="786130" algn="ctr">
              <a:spcAft>
                <a:spcPts val="0"/>
              </a:spcAft>
            </a:pPr>
            <a:endParaRPr lang="en-US" sz="1800" dirty="0">
              <a:solidFill>
                <a:srgbClr val="414042"/>
              </a:solidFill>
              <a:effectLst/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  <a:p>
            <a:pPr marL="369570" marR="786130" algn="ctr">
              <a:spcAft>
                <a:spcPts val="0"/>
              </a:spcAft>
            </a:pP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Gambar</a:t>
            </a:r>
            <a:r>
              <a:rPr lang="id-ID" sz="1800" spc="-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7.1.</a:t>
            </a:r>
            <a:r>
              <a:rPr lang="id-ID" sz="1800" spc="-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Pelaku</a:t>
            </a:r>
            <a:r>
              <a:rPr lang="id-ID" sz="1800" spc="-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G</a:t>
            </a:r>
            <a:r>
              <a:rPr lang="en-US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NR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M</a:t>
            </a:r>
            <a:endParaRPr lang="en-ID" sz="3200" dirty="0">
              <a:effectLst/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  <a:p>
            <a:pPr marL="369570" marR="786130" algn="ctr">
              <a:spcBef>
                <a:spcPts val="595"/>
              </a:spcBef>
              <a:spcAft>
                <a:spcPts val="0"/>
              </a:spcAft>
            </a:pP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(Sumber:</a:t>
            </a:r>
            <a:r>
              <a:rPr lang="id-ID" sz="1800" spc="7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Peraturan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Menteri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Koordinator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Bidang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Pembangunan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Manusia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dan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Kebudayaan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Rl</a:t>
            </a:r>
            <a:r>
              <a:rPr lang="id-ID" sz="1800" spc="7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No.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3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Tahun</a:t>
            </a:r>
            <a:r>
              <a:rPr lang="id-ID" sz="1800" spc="75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1800" dirty="0">
                <a:solidFill>
                  <a:srgbClr val="414042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</a:rPr>
              <a:t>2017)</a:t>
            </a:r>
            <a:endParaRPr lang="en-ID" sz="3200" dirty="0">
              <a:effectLst/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4346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843" y="344773"/>
            <a:ext cx="10822898" cy="611598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sz="2400" dirty="0">
                <a:solidFill>
                  <a:schemeClr val="accent6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  </a:t>
            </a:r>
          </a:p>
          <a:p>
            <a:pPr algn="l"/>
            <a:r>
              <a:rPr lang="en-US" b="1" dirty="0">
                <a:latin typeface="Sabon Next LT" panose="02000500000000000000" pitchFamily="2" charset="0"/>
                <a:cs typeface="Sabon Next LT" panose="02000500000000000000" pitchFamily="2" charset="0"/>
              </a:rPr>
              <a:t>  </a:t>
            </a:r>
          </a:p>
          <a:p>
            <a:pPr algn="l"/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	KPK juga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berupaya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melaksanakan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berbagai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gerakan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upaya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bekerja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sama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 	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dalam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rangka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pencegahan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disektor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publik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. Sektor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perijinan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	Pendidikan, Kesehatan,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sumber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daya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alam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sector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pangan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banyak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lagi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.</a:t>
            </a:r>
          </a:p>
          <a:p>
            <a:pPr algn="l"/>
            <a:endParaRPr lang="en-US" sz="3100" b="1" dirty="0">
              <a:latin typeface="Arial Black" panose="020B0A04020102020204" pitchFamily="34" charset="0"/>
              <a:cs typeface="Sabon Next LT" panose="02000500000000000000" pitchFamily="2" charset="0"/>
            </a:endParaRPr>
          </a:p>
          <a:p>
            <a:pPr algn="l"/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Gerakan lain juga di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lingkup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departeman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atau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Lembaga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pemerintah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adalah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penanda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tanganan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Pakta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integritas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(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Pernyataan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atau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janjikepada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diri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sendiri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tentang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komitmen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melaksanakan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seluruh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tugas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fungsi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wewenag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dan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sesuai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dengan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peraturan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perundang-undangan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	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kesanggupan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untuk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tidak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melakukan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kolusi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nepotisme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di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lingkup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departemen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atau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Lembaga </a:t>
            </a:r>
            <a:r>
              <a:rPr lang="en-US" sz="31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pemerintahan</a:t>
            </a:r>
            <a:r>
              <a:rPr lang="en-US" sz="3100" b="1" dirty="0">
                <a:latin typeface="Arial Black" panose="020B0A04020102020204" pitchFamily="34" charset="0"/>
                <a:cs typeface="Sabon Next LT" panose="02000500000000000000" pitchFamily="2" charset="0"/>
              </a:rPr>
              <a:t>.</a:t>
            </a:r>
          </a:p>
          <a:p>
            <a:pPr algn="l"/>
            <a:endParaRPr lang="en-US" sz="2600" b="1" dirty="0">
              <a:solidFill>
                <a:schemeClr val="accent6"/>
              </a:solidFill>
              <a:latin typeface="Arial Black" panose="020B0A04020102020204" pitchFamily="34" charset="0"/>
              <a:cs typeface="Sabon Next LT" panose="02000500000000000000" pitchFamily="2" charset="0"/>
            </a:endParaRPr>
          </a:p>
          <a:p>
            <a:pPr algn="l"/>
            <a:r>
              <a:rPr lang="en-US" b="1" dirty="0">
                <a:latin typeface="Sabon Next LT" panose="02000500000000000000" pitchFamily="2" charset="0"/>
                <a:cs typeface="Sabon Next LT" panose="02000500000000000000" pitchFamily="2" charset="0"/>
              </a:rPr>
              <a:t>	</a:t>
            </a:r>
            <a:endParaRPr lang="en-US" sz="2400" b="1" dirty="0">
              <a:solidFill>
                <a:schemeClr val="accent6"/>
              </a:solidFill>
              <a:latin typeface="+mj-lt"/>
              <a:cs typeface="Sabon Next LT" panose="02000500000000000000" pitchFamily="2" charset="0"/>
            </a:endParaRPr>
          </a:p>
          <a:p>
            <a:pPr algn="l"/>
            <a:r>
              <a:rPr lang="en-US" b="1" dirty="0">
                <a:latin typeface="+mj-lt"/>
                <a:cs typeface="Sabon Next LT" panose="02000500000000000000" pitchFamily="2" charset="0"/>
              </a:rPr>
              <a:t>       </a:t>
            </a:r>
          </a:p>
          <a:p>
            <a:pPr algn="l"/>
            <a:r>
              <a:rPr lang="en-US" sz="2400" b="1" dirty="0">
                <a:solidFill>
                  <a:schemeClr val="accent6"/>
                </a:solidFill>
                <a:latin typeface="+mj-lt"/>
                <a:cs typeface="Sabon Next LT" panose="02000500000000000000" pitchFamily="2" charset="0"/>
              </a:rPr>
              <a:t>	</a:t>
            </a:r>
          </a:p>
          <a:p>
            <a:pPr algn="l"/>
            <a:r>
              <a:rPr lang="en-US" b="1" dirty="0">
                <a:latin typeface="+mj-lt"/>
                <a:cs typeface="Sabon Next LT" panose="02000500000000000000" pitchFamily="2" charset="0"/>
              </a:rPr>
              <a:t>  </a:t>
            </a:r>
          </a:p>
          <a:p>
            <a:pPr algn="l"/>
            <a:r>
              <a:rPr lang="en-US" sz="2400" b="1" dirty="0">
                <a:solidFill>
                  <a:schemeClr val="accent6"/>
                </a:solidFill>
                <a:latin typeface="+mj-lt"/>
                <a:cs typeface="Sabon Next LT" panose="020005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95039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7C30F-EF9B-4CC1-8E3A-0C64C9E10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ID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4F38-0386-46FE-862F-6990CC50E8A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030348" cy="4974336"/>
          </a:xfrm>
        </p:spPr>
        <p:txBody>
          <a:bodyPr>
            <a:normAutofit fontScale="77500" lnSpcReduction="20000"/>
          </a:bodyPr>
          <a:lstStyle/>
          <a:p>
            <a:pPr marL="270510"/>
            <a:r>
              <a:rPr lang="en-ID" sz="38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Apa</a:t>
            </a:r>
            <a:r>
              <a:rPr lang="en-ID" sz="38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8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itu</a:t>
            </a:r>
            <a:r>
              <a:rPr lang="en-ID" sz="38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8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ID" sz="38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? </a:t>
            </a:r>
            <a:endParaRPr lang="en-ID" sz="38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70510"/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Kata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berasal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dari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kata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dasar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modern.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Menurut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Kamus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Besar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Bahasa Indonesia (KBBI) modern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terbaru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atau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mutakhir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. Bisa juga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diartikan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sikap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dan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cara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berfikir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sesuai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tuntutan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zaman. </a:t>
            </a:r>
            <a:b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Berarti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proses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berfikir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manusia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untuk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perkembangan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kehidupan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yang modern. </a:t>
            </a:r>
            <a:endParaRPr lang="en-ID" sz="3600" b="1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70510"/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	Salah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satu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unsur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penting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modernisasi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adanya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perubahan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dari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cara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pandang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tradisonal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atau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penggunaan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benda-benda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tradisonal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ke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ID" sz="3600" b="1" dirty="0" err="1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lebih</a:t>
            </a:r>
            <a:r>
              <a:rPr lang="en-ID" sz="3600" b="1" dirty="0">
                <a:solidFill>
                  <a:srgbClr val="2A2A2A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modern.</a:t>
            </a:r>
            <a:endParaRPr lang="en-ID" sz="3600" b="1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0355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318" y="344773"/>
            <a:ext cx="10686197" cy="611598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400" dirty="0">
                <a:solidFill>
                  <a:schemeClr val="accent6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   </a:t>
            </a:r>
          </a:p>
          <a:p>
            <a:pPr algn="l"/>
            <a:r>
              <a:rPr lang="en-US" sz="2400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2. </a:t>
            </a:r>
            <a:r>
              <a:rPr lang="en-US" sz="2400" b="1" dirty="0">
                <a:solidFill>
                  <a:schemeClr val="accent6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Sektor </a:t>
            </a:r>
            <a:r>
              <a:rPr lang="en-US" sz="2400" b="1" dirty="0" err="1">
                <a:solidFill>
                  <a:schemeClr val="accent6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Swasta</a:t>
            </a:r>
            <a:r>
              <a:rPr lang="en-US" sz="2400" b="1" dirty="0">
                <a:solidFill>
                  <a:schemeClr val="accent6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dan BUMN </a:t>
            </a:r>
          </a:p>
          <a:p>
            <a:pPr algn="l"/>
            <a:endParaRPr lang="en-US" sz="2400" b="1" dirty="0">
              <a:solidFill>
                <a:schemeClr val="accent6"/>
              </a:solidFill>
              <a:latin typeface="Arial Black" panose="020B0A04020102020204" pitchFamily="34" charset="0"/>
              <a:cs typeface="Sabon Next LT" panose="02000500000000000000" pitchFamily="2" charset="0"/>
            </a:endParaRPr>
          </a:p>
          <a:p>
            <a:pPr algn="l"/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Sektor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swasta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BUMN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rentan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terlibat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dalam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tindak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pidana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.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Pencegahan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di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sektor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swastautamanya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melalui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perbaikan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sistem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tatakelola</a:t>
            </a:r>
            <a:endParaRPr lang="en-US" sz="2400" b="1" dirty="0">
              <a:latin typeface="Arial Black" panose="020B0A04020102020204" pitchFamily="34" charset="0"/>
              <a:cs typeface="Sabon Next LT" panose="02000500000000000000" pitchFamily="2" charset="0"/>
            </a:endParaRPr>
          </a:p>
          <a:p>
            <a:pPr algn="l"/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	Salah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satu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yang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diinisiasi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KPK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tahun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2016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yaitu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Gerakan 	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pembangunan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integritas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bisnis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.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Merupakan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kalaborasi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	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multisektoral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 yang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melibatkan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ditjen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Bea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cukai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	ombudsman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Republik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Indonesia,Kementerian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Kesehatan, 	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kementerian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kehutanan,lingkungan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hidup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SKK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migas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	Kementerian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pertanian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,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Kementrian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ESDM, Kementerian 	BUMN. </a:t>
            </a:r>
          </a:p>
          <a:p>
            <a:pPr algn="l"/>
            <a:endParaRPr lang="en-US" b="1" dirty="0">
              <a:latin typeface="+mj-lt"/>
              <a:cs typeface="Sabon Next LT" panose="02000500000000000000" pitchFamily="2" charset="0"/>
            </a:endParaRPr>
          </a:p>
          <a:p>
            <a:pPr algn="l"/>
            <a:r>
              <a:rPr lang="en-US" b="1" dirty="0">
                <a:latin typeface="+mj-lt"/>
                <a:cs typeface="Sabon Next LT" panose="02000500000000000000" pitchFamily="2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290286"/>
            <a:ext cx="987552" cy="609600"/>
          </a:xfrm>
        </p:spPr>
        <p:txBody>
          <a:bodyPr/>
          <a:lstStyle/>
          <a:p>
            <a:fld id="{48F63A3B-78C7-47BE-AE5E-E10140E04643}" type="slidenum">
              <a:rPr lang="en-US" sz="1400" b="1" smtClean="0">
                <a:latin typeface="+mj-lt"/>
              </a:rPr>
              <a:t>31</a:t>
            </a:fld>
            <a:endParaRPr lang="en-US" sz="1400" b="1" dirty="0">
              <a:latin typeface="+mj-lt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E3C1BFF-2275-1E7D-0604-E6F5CFEC0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967" y="457200"/>
            <a:ext cx="10713493" cy="64008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 </a:t>
            </a:r>
            <a:r>
              <a:rPr lang="en-US" sz="2200" dirty="0">
                <a:latin typeface="Arial Black" panose="020B0A04020102020204" pitchFamily="34" charset="0"/>
              </a:rPr>
              <a:t>3. Gerakan dan Kerjasama Masyarakat</a:t>
            </a:r>
          </a:p>
          <a:p>
            <a:pPr marL="0" indent="0">
              <a:buNone/>
            </a:pPr>
            <a:endParaRPr lang="en-US" sz="22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</a:t>
            </a:r>
            <a:r>
              <a:rPr lang="en-US" sz="2200" dirty="0" err="1">
                <a:latin typeface="Arial Black" panose="020B0A04020102020204" pitchFamily="34" charset="0"/>
              </a:rPr>
              <a:t>ada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beberapa</a:t>
            </a:r>
            <a:r>
              <a:rPr lang="en-US" sz="2200" dirty="0">
                <a:latin typeface="Arial Black" panose="020B0A04020102020204" pitchFamily="34" charset="0"/>
              </a:rPr>
              <a:t> model </a:t>
            </a:r>
            <a:r>
              <a:rPr lang="en-US" sz="2200" dirty="0" err="1">
                <a:latin typeface="Arial Black" panose="020B0A04020102020204" pitchFamily="34" charset="0"/>
              </a:rPr>
              <a:t>berdasarkan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pelaku</a:t>
            </a:r>
            <a:r>
              <a:rPr lang="en-US" sz="2200" dirty="0">
                <a:latin typeface="Arial Black" panose="020B0A04020102020204" pitchFamily="34" charset="0"/>
              </a:rPr>
              <a:t> Gerakan </a:t>
            </a:r>
            <a:r>
              <a:rPr lang="en-US" sz="2200" dirty="0" err="1">
                <a:latin typeface="Arial Black" panose="020B0A04020102020204" pitchFamily="34" charset="0"/>
              </a:rPr>
              <a:t>antikorupsi</a:t>
            </a:r>
            <a:r>
              <a:rPr lang="en-US" sz="2200" dirty="0">
                <a:latin typeface="Arial Black" panose="020B0A04020102020204" pitchFamily="34" charset="0"/>
              </a:rPr>
              <a:t> di 	Indonesia: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a. Lembaga Pendidikan dan </a:t>
            </a:r>
            <a:r>
              <a:rPr lang="en-US" sz="2200" dirty="0" err="1">
                <a:latin typeface="Arial Black" panose="020B0A04020102020204" pitchFamily="34" charset="0"/>
              </a:rPr>
              <a:t>pusat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studi</a:t>
            </a:r>
            <a:r>
              <a:rPr lang="en-US" sz="2200" dirty="0">
                <a:latin typeface="Arial Black" panose="020B0A04020102020204" pitchFamily="34" charset="0"/>
              </a:rPr>
              <a:t> anti </a:t>
            </a:r>
            <a:r>
              <a:rPr lang="en-US" sz="2200" dirty="0" err="1">
                <a:latin typeface="Arial Black" panose="020B0A04020102020204" pitchFamily="34" charset="0"/>
              </a:rPr>
              <a:t>korupsi</a:t>
            </a:r>
            <a:endParaRPr lang="en-US" sz="22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b.  Lembaga </a:t>
            </a:r>
            <a:r>
              <a:rPr lang="en-US" sz="2200" dirty="0" err="1">
                <a:latin typeface="Arial Black" panose="020B0A04020102020204" pitchFamily="34" charset="0"/>
              </a:rPr>
              <a:t>Swadaya</a:t>
            </a:r>
            <a:r>
              <a:rPr lang="en-US" sz="2200" dirty="0">
                <a:latin typeface="Arial Black" panose="020B0A04020102020204" pitchFamily="34" charset="0"/>
              </a:rPr>
              <a:t> Masyarakat </a:t>
            </a:r>
            <a:r>
              <a:rPr lang="en-US" sz="2200" dirty="0" err="1">
                <a:latin typeface="Arial Black" panose="020B0A04020102020204" pitchFamily="34" charset="0"/>
              </a:rPr>
              <a:t>antikorupsi</a:t>
            </a:r>
            <a:endParaRPr lang="en-US" sz="22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c.  </a:t>
            </a:r>
            <a:r>
              <a:rPr lang="en-US" sz="2200" dirty="0" err="1">
                <a:latin typeface="Arial Black" panose="020B0A04020102020204" pitchFamily="34" charset="0"/>
              </a:rPr>
              <a:t>Komunitas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komunitas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antikorupsi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     </a:t>
            </a:r>
            <a:r>
              <a:rPr lang="en-US" sz="2200" dirty="0" err="1">
                <a:latin typeface="Arial Black" panose="020B0A04020102020204" pitchFamily="34" charset="0"/>
              </a:rPr>
              <a:t>Beberapa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contoh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komunitas</a:t>
            </a:r>
            <a:r>
              <a:rPr lang="en-US" sz="2200" dirty="0">
                <a:latin typeface="Arial Black" panose="020B0A04020102020204" pitchFamily="34" charset="0"/>
              </a:rPr>
              <a:t> anti </a:t>
            </a:r>
            <a:r>
              <a:rPr lang="en-US" sz="2200" dirty="0" err="1">
                <a:latin typeface="Arial Black" panose="020B0A04020102020204" pitchFamily="34" charset="0"/>
              </a:rPr>
              <a:t>korupsi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            1) </a:t>
            </a:r>
            <a:r>
              <a:rPr lang="en-US" sz="2200" dirty="0" err="1">
                <a:latin typeface="Arial Black" panose="020B0A04020102020204" pitchFamily="34" charset="0"/>
              </a:rPr>
              <a:t>saya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perempuan</a:t>
            </a:r>
            <a:r>
              <a:rPr lang="en-US" sz="2200" dirty="0">
                <a:latin typeface="Arial Black" panose="020B0A04020102020204" pitchFamily="34" charset="0"/>
              </a:rPr>
              <a:t> anti </a:t>
            </a:r>
            <a:r>
              <a:rPr lang="en-US" sz="2200" dirty="0" err="1">
                <a:latin typeface="Arial Black" panose="020B0A04020102020204" pitchFamily="34" charset="0"/>
              </a:rPr>
              <a:t>korupsi</a:t>
            </a:r>
            <a:r>
              <a:rPr lang="en-US" sz="2200" dirty="0">
                <a:latin typeface="Arial Black" panose="020B0A04020102020204" pitchFamily="34" charset="0"/>
              </a:rPr>
              <a:t> (SPAK)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            2) Future Leader for anti </a:t>
            </a:r>
            <a:r>
              <a:rPr lang="en-US" sz="2200" dirty="0" err="1">
                <a:latin typeface="Arial Black" panose="020B0A04020102020204" pitchFamily="34" charset="0"/>
              </a:rPr>
              <a:t>coruptian</a:t>
            </a:r>
            <a:r>
              <a:rPr lang="en-US" sz="2200" dirty="0">
                <a:latin typeface="Arial Black" panose="020B0A04020102020204" pitchFamily="34" charset="0"/>
              </a:rPr>
              <a:t> ( FLAC) ( </a:t>
            </a:r>
            <a:r>
              <a:rPr lang="en-US" sz="2200" dirty="0" err="1">
                <a:latin typeface="Arial Black" panose="020B0A04020102020204" pitchFamily="34" charset="0"/>
              </a:rPr>
              <a:t>dibentuk</a:t>
            </a:r>
            <a:r>
              <a:rPr lang="en-US" sz="2200" dirty="0">
                <a:latin typeface="Arial Black" panose="020B0A04020102020204" pitchFamily="34" charset="0"/>
              </a:rPr>
              <a:t> oleh MHS)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            3) </a:t>
            </a:r>
            <a:r>
              <a:rPr lang="en-US" sz="2200" dirty="0" err="1">
                <a:latin typeface="Arial Black" panose="020B0A04020102020204" pitchFamily="34" charset="0"/>
              </a:rPr>
              <a:t>Ikatan</a:t>
            </a:r>
            <a:r>
              <a:rPr lang="en-US" sz="2200" dirty="0">
                <a:latin typeface="Arial Black" panose="020B0A04020102020204" pitchFamily="34" charset="0"/>
              </a:rPr>
              <a:t> guru Indonesia: Satu guru </a:t>
            </a:r>
            <a:r>
              <a:rPr lang="en-US" sz="2200" dirty="0" err="1">
                <a:latin typeface="Arial Black" panose="020B0A04020102020204" pitchFamily="34" charset="0"/>
              </a:rPr>
              <a:t>penggerak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Integritas</a:t>
            </a:r>
            <a:r>
              <a:rPr lang="en-US" sz="2200" dirty="0">
                <a:latin typeface="Arial Black" panose="020B0A04020102020204" pitchFamily="34" charset="0"/>
              </a:rPr>
              <a:t> 							( </a:t>
            </a:r>
            <a:r>
              <a:rPr lang="en-US" sz="2200" dirty="0" err="1">
                <a:latin typeface="Arial Black" panose="020B0A04020102020204" pitchFamily="34" charset="0"/>
              </a:rPr>
              <a:t>sagupegtas</a:t>
            </a:r>
            <a:r>
              <a:rPr lang="en-US" sz="2200" dirty="0">
                <a:latin typeface="Arial Black" panose="020B0A04020102020204" pitchFamily="34" charset="0"/>
              </a:rPr>
              <a:t>),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              4)  Forum </a:t>
            </a:r>
            <a:r>
              <a:rPr lang="en-US" sz="2200" dirty="0" err="1">
                <a:latin typeface="Arial Black" panose="020B0A04020102020204" pitchFamily="34" charset="0"/>
              </a:rPr>
              <a:t>taman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bacaan</a:t>
            </a:r>
            <a:r>
              <a:rPr lang="en-US" sz="2200" dirty="0">
                <a:latin typeface="Arial Black" panose="020B0A04020102020204" pitchFamily="34" charset="0"/>
              </a:rPr>
              <a:t> Masyarakat, </a:t>
            </a:r>
            <a:r>
              <a:rPr lang="en-US" sz="2200" dirty="0" err="1">
                <a:latin typeface="Arial Black" panose="020B0A04020102020204" pitchFamily="34" charset="0"/>
              </a:rPr>
              <a:t>taman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lierasi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integritas</a:t>
            </a:r>
            <a:r>
              <a:rPr lang="en-US" sz="2200" dirty="0">
                <a:latin typeface="Arial Black" panose="020B0A040201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	          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5. Pusat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belajar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anti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(PBAK)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dompet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dhuafa</a:t>
            </a:r>
            <a:endParaRPr lang="en-US" sz="2200" dirty="0">
              <a:solidFill>
                <a:schemeClr val="tx1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			    6.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Komunitas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obat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manjur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(orang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hebat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berani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jujur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).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			    7. Gerakan anti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Arial Black" panose="020B0A04020102020204" pitchFamily="34" charset="0"/>
              </a:rPr>
              <a:t>lintas</a:t>
            </a:r>
            <a:r>
              <a:rPr lang="en-US" sz="2200" dirty="0">
                <a:solidFill>
                  <a:schemeClr val="tx1"/>
                </a:solidFill>
                <a:latin typeface="Arial Black" panose="020B0A04020102020204" pitchFamily="34" charset="0"/>
              </a:rPr>
              <a:t> alumni PT.</a:t>
            </a:r>
            <a:endParaRPr lang="en-US" sz="22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		</a:t>
            </a:r>
          </a:p>
          <a:p>
            <a:pPr marL="0" indent="0">
              <a:buNone/>
            </a:pPr>
            <a:endParaRPr lang="en-US" sz="2000" dirty="0">
              <a:solidFill>
                <a:srgbClr val="414042"/>
              </a:solidFill>
              <a:effectLst/>
              <a:latin typeface="+mj-lt"/>
              <a:ea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9040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784807B0-EECB-20CD-7950-88974F3A92EC}"/>
              </a:ext>
            </a:extLst>
          </p:cNvPr>
          <p:cNvSpPr/>
          <p:nvPr/>
        </p:nvSpPr>
        <p:spPr>
          <a:xfrm>
            <a:off x="145143" y="98658"/>
            <a:ext cx="10580914" cy="1817228"/>
          </a:xfrm>
          <a:prstGeom prst="snip2DiagRect">
            <a:avLst>
              <a:gd name="adj1" fmla="val 22785"/>
              <a:gd name="adj2" fmla="val 2851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71855" marR="1438275">
              <a:spcAft>
                <a:spcPts val="0"/>
              </a:spcAft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GERAKAN ANTI KORUPSI INTERNASIONAL</a:t>
            </a:r>
          </a:p>
          <a:p>
            <a:pPr marL="871855" marR="1438275">
              <a:spcAft>
                <a:spcPts val="0"/>
              </a:spcAft>
            </a:pPr>
            <a:endParaRPr lang="en-US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A. GERAKAN ORGANISASI INTERNASIONAL </a:t>
            </a:r>
            <a:endParaRPr lang="en-US" sz="2400" dirty="0">
              <a:solidFill>
                <a:schemeClr val="tx1"/>
              </a:solidFill>
              <a:effectLst/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5E589839-3D82-DB7A-053C-E36CD590CCB6}"/>
              </a:ext>
            </a:extLst>
          </p:cNvPr>
          <p:cNvSpPr/>
          <p:nvPr/>
        </p:nvSpPr>
        <p:spPr>
          <a:xfrm>
            <a:off x="324787" y="2032000"/>
            <a:ext cx="11542426" cy="4826000"/>
          </a:xfrm>
          <a:prstGeom prst="snip2DiagRect">
            <a:avLst>
              <a:gd name="adj1" fmla="val 1377"/>
              <a:gd name="adj2" fmla="val 16667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71855" marR="1438275" algn="just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</a:pP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 </a:t>
            </a:r>
          </a:p>
          <a:p>
            <a:pPr marL="1329055" marR="1438275" indent="-457200">
              <a:spcAft>
                <a:spcPts val="0"/>
              </a:spcAft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PERSERIKATAN BANGSA-BANGSA ( UNITED NATIONS)</a:t>
            </a: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spcAft>
                <a:spcPts val="0"/>
              </a:spcAft>
            </a:pP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	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Setiap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lima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tahun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secara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regular PBB (United Nations)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menyelenggarakan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kongres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tentang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pencegahan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kejahatan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dan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perlakuan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terhadap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penjahat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atau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United Nation Congress on prevention on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crame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and treatment of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Offendres</a:t>
            </a:r>
            <a:endParaRPr lang="en-ID" sz="2400" dirty="0">
              <a:solidFill>
                <a:schemeClr val="tx1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Aharoni" panose="02010803020104030203" pitchFamily="2" charset="-79"/>
            </a:endParaRPr>
          </a:p>
          <a:p>
            <a:pPr marL="871855" marR="1438275" algn="just">
              <a:spcAft>
                <a:spcPts val="0"/>
              </a:spcAft>
            </a:pP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Konggres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ke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13 yang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diselengarakan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di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doha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Qatar. </a:t>
            </a:r>
          </a:p>
          <a:p>
            <a:pPr marL="871855" marR="1438275" algn="just">
              <a:spcAft>
                <a:spcPts val="0"/>
              </a:spcAft>
            </a:pP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Kongres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ke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10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diadakan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 10-17 April 2000  di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vienna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(Austria)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menganggat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isu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mengenai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korupsi</a:t>
            </a:r>
            <a:r>
              <a:rPr lang="en-ID" sz="2400" dirty="0">
                <a:solidFill>
                  <a:schemeClr val="tx1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Aharoni" panose="02010803020104030203" pitchFamily="2" charset="-79"/>
              </a:rPr>
              <a:t> </a:t>
            </a:r>
          </a:p>
          <a:p>
            <a:pPr marL="871855" marR="1438275" algn="just">
              <a:lnSpc>
                <a:spcPct val="145000"/>
              </a:lnSpc>
              <a:spcBef>
                <a:spcPts val="470"/>
              </a:spcBef>
              <a:spcAft>
                <a:spcPts val="0"/>
              </a:spcAft>
            </a:pPr>
            <a:endParaRPr lang="en-US" dirty="0">
              <a:solidFill>
                <a:schemeClr val="tx1"/>
              </a:solidFill>
              <a:latin typeface="Microsoft Sans Serif" panose="020B0604020202020204" pitchFamily="34" charset="0"/>
              <a:ea typeface="Microsoft Sans Serif" panose="020B0604020202020204" pitchFamily="34" charset="0"/>
            </a:endParaRPr>
          </a:p>
        </p:txBody>
      </p:sp>
      <p:sp>
        <p:nvSpPr>
          <p:cNvPr id="10" name="Slide Number Placeholder 24">
            <a:extLst>
              <a:ext uri="{FF2B5EF4-FFF2-40B4-BE49-F238E27FC236}">
                <a16:creationId xmlns:a16="http://schemas.microsoft.com/office/drawing/2014/main" id="{78CD6526-09B3-E3BB-7222-A8C8B65FE6CC}"/>
              </a:ext>
            </a:extLst>
          </p:cNvPr>
          <p:cNvSpPr txBox="1">
            <a:spLocks/>
          </p:cNvSpPr>
          <p:nvPr/>
        </p:nvSpPr>
        <p:spPr>
          <a:xfrm>
            <a:off x="10377715" y="193000"/>
            <a:ext cx="914400" cy="7068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b="1" dirty="0">
              <a:latin typeface="+mj-lt"/>
            </a:endParaRPr>
          </a:p>
          <a:p>
            <a:r>
              <a:rPr lang="en-US" sz="1400" b="1" dirty="0">
                <a:latin typeface="+mj-lt"/>
              </a:rPr>
              <a:t>    </a:t>
            </a:r>
            <a:fld id="{48F63A3B-78C7-47BE-AE5E-E10140E04643}" type="slidenum">
              <a:rPr lang="en-US" sz="1400" b="1" smtClean="0">
                <a:latin typeface="+mj-lt"/>
              </a:rPr>
              <a:pPr/>
              <a:t>32</a:t>
            </a:fld>
            <a:endParaRPr lang="en-US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88443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16113"/>
            <a:ext cx="987552" cy="725715"/>
          </a:xfrm>
        </p:spPr>
        <p:txBody>
          <a:bodyPr/>
          <a:lstStyle/>
          <a:p>
            <a:fld id="{48F63A3B-78C7-47BE-AE5E-E10140E04643}" type="slidenum">
              <a:rPr lang="en-US" sz="1400" b="1" smtClean="0">
                <a:latin typeface="+mj-lt"/>
              </a:rPr>
              <a:t>33</a:t>
            </a:fld>
            <a:endParaRPr lang="en-US" sz="1400" b="1" dirty="0">
              <a:latin typeface="+mj-lt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E3C1BFF-2275-1E7D-0604-E6F5CFEC0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600" y="232229"/>
            <a:ext cx="11831320" cy="31967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b="1" dirty="0">
                <a:latin typeface="Arial Black" panose="020B0A04020102020204" pitchFamily="34" charset="0"/>
              </a:rPr>
              <a:t>Cara yang </a:t>
            </a:r>
            <a:r>
              <a:rPr lang="en-US" sz="2400" b="1" dirty="0" err="1">
                <a:latin typeface="Arial Black" panose="020B0A04020102020204" pitchFamily="34" charset="0"/>
              </a:rPr>
              <a:t>efektif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untuk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memberatas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korupsi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latin typeface="Arial Black" panose="020B0A04020102020204" pitchFamily="34" charset="0"/>
              </a:rPr>
              <a:t>      a. </a:t>
            </a:r>
            <a:r>
              <a:rPr lang="en-US" sz="2400" b="1" dirty="0" err="1">
                <a:latin typeface="Arial Black" panose="020B0A04020102020204" pitchFamily="34" charset="0"/>
              </a:rPr>
              <a:t>Kemauan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politik</a:t>
            </a:r>
            <a:r>
              <a:rPr lang="en-US" sz="2400" b="1" dirty="0">
                <a:latin typeface="Arial Black" panose="020B0A04020102020204" pitchFamily="34" charset="0"/>
              </a:rPr>
              <a:t> yang </a:t>
            </a:r>
            <a:r>
              <a:rPr lang="en-US" sz="2400" b="1" dirty="0" err="1">
                <a:latin typeface="Arial Black" panose="020B0A04020102020204" pitchFamily="34" charset="0"/>
              </a:rPr>
              <a:t>kuat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dari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pemerintah</a:t>
            </a:r>
            <a:r>
              <a:rPr lang="en-US" sz="2400" b="1" dirty="0">
                <a:latin typeface="Arial Black" panose="020B0A04020102020204" pitchFamily="34" charset="0"/>
              </a:rPr>
              <a:t> (strong </a:t>
            </a:r>
            <a:r>
              <a:rPr lang="en-US" sz="2400" b="1" dirty="0" err="1">
                <a:latin typeface="Arial Black" panose="020B0A04020102020204" pitchFamily="34" charset="0"/>
              </a:rPr>
              <a:t>Politica</a:t>
            </a:r>
            <a:r>
              <a:rPr lang="en-US" sz="2400" b="1" dirty="0">
                <a:latin typeface="Arial Black" panose="020B0A04020102020204" pitchFamily="34" charset="0"/>
              </a:rPr>
              <a:t> will)</a:t>
            </a:r>
          </a:p>
          <a:p>
            <a:pPr marL="0" indent="0">
              <a:buNone/>
            </a:pPr>
            <a:r>
              <a:rPr lang="en-US" sz="2400" b="1" dirty="0">
                <a:latin typeface="Arial Black" panose="020B0A04020102020204" pitchFamily="34" charset="0"/>
              </a:rPr>
              <a:t>      b. Antara </a:t>
            </a:r>
            <a:r>
              <a:rPr lang="en-US" sz="2400" b="1" dirty="0" err="1">
                <a:latin typeface="Arial Black" panose="020B0A04020102020204" pitchFamily="34" charset="0"/>
              </a:rPr>
              <a:t>keseimbangan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kekuasaan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antara</a:t>
            </a:r>
            <a:r>
              <a:rPr lang="en-US" sz="2400" b="1" dirty="0">
                <a:latin typeface="Arial Black" panose="020B0A04020102020204" pitchFamily="34" charset="0"/>
              </a:rPr>
              <a:t> badan </a:t>
            </a:r>
            <a:r>
              <a:rPr lang="en-US" sz="2400" b="1" dirty="0" err="1">
                <a:latin typeface="Arial Black" panose="020B0A04020102020204" pitchFamily="34" charset="0"/>
              </a:rPr>
              <a:t>eksekutif</a:t>
            </a:r>
            <a:r>
              <a:rPr lang="en-US" sz="2400" b="1" dirty="0">
                <a:latin typeface="Arial Black" panose="020B0A04020102020204" pitchFamily="34" charset="0"/>
              </a:rPr>
              <a:t>, 		    				</a:t>
            </a:r>
            <a:r>
              <a:rPr lang="en-US" sz="2400" b="1" dirty="0" err="1">
                <a:latin typeface="Arial Black" panose="020B0A04020102020204" pitchFamily="34" charset="0"/>
              </a:rPr>
              <a:t>legislatif</a:t>
            </a:r>
            <a:r>
              <a:rPr lang="en-US" sz="2400" b="1" dirty="0">
                <a:latin typeface="Arial Black" panose="020B0A04020102020204" pitchFamily="34" charset="0"/>
              </a:rPr>
              <a:t> dan </a:t>
            </a:r>
            <a:r>
              <a:rPr lang="en-US" sz="2400" b="1" dirty="0" err="1">
                <a:latin typeface="Arial Black" panose="020B0A04020102020204" pitchFamily="34" charset="0"/>
              </a:rPr>
              <a:t>yudikatif</a:t>
            </a:r>
            <a:r>
              <a:rPr lang="en-US" sz="2400" b="1" dirty="0">
                <a:latin typeface="Arial Black" panose="020B0A040201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>
                <a:latin typeface="Arial Black" panose="020B0A04020102020204" pitchFamily="34" charset="0"/>
              </a:rPr>
              <a:t>      c.  </a:t>
            </a:r>
            <a:r>
              <a:rPr lang="en-US" sz="2400" b="1" dirty="0" err="1">
                <a:latin typeface="Arial Black" panose="020B0A04020102020204" pitchFamily="34" charset="0"/>
              </a:rPr>
              <a:t>Pemberdayaan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masyarakat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sipil</a:t>
            </a:r>
            <a:r>
              <a:rPr lang="en-US" sz="2400" b="1" dirty="0">
                <a:latin typeface="Arial Black" panose="020B0A040201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>
                <a:latin typeface="Arial Black" panose="020B0A04020102020204" pitchFamily="34" charset="0"/>
              </a:rPr>
              <a:t>      d.  </a:t>
            </a:r>
            <a:r>
              <a:rPr lang="en-US" sz="2400" b="1" dirty="0" err="1">
                <a:latin typeface="Arial Black" panose="020B0A04020102020204" pitchFamily="34" charset="0"/>
              </a:rPr>
              <a:t>Adanya</a:t>
            </a:r>
            <a:r>
              <a:rPr lang="en-US" sz="2400" b="1" dirty="0">
                <a:latin typeface="Arial Black" panose="020B0A04020102020204" pitchFamily="34" charset="0"/>
              </a:rPr>
              <a:t> media yang </a:t>
            </a:r>
            <a:r>
              <a:rPr lang="en-US" sz="2400" b="1" dirty="0" err="1">
                <a:latin typeface="Arial Black" panose="020B0A04020102020204" pitchFamily="34" charset="0"/>
              </a:rPr>
              <a:t>bebas</a:t>
            </a:r>
            <a:r>
              <a:rPr lang="en-US" sz="2400" b="1" dirty="0">
                <a:latin typeface="Arial Black" panose="020B0A04020102020204" pitchFamily="34" charset="0"/>
              </a:rPr>
              <a:t> dan independent yang </a:t>
            </a:r>
            <a:r>
              <a:rPr lang="en-US" sz="2400" b="1" dirty="0" err="1">
                <a:latin typeface="Arial Black" panose="020B0A04020102020204" pitchFamily="34" charset="0"/>
              </a:rPr>
              <a:t>dapat</a:t>
            </a:r>
            <a:r>
              <a:rPr lang="en-US" sz="2400" b="1" dirty="0">
                <a:latin typeface="Arial Black" panose="020B0A04020102020204" pitchFamily="34" charset="0"/>
              </a:rPr>
              <a:t> 		   					</a:t>
            </a:r>
            <a:r>
              <a:rPr lang="en-US" sz="2400" b="1" dirty="0" err="1">
                <a:latin typeface="Arial Black" panose="020B0A04020102020204" pitchFamily="34" charset="0"/>
              </a:rPr>
              <a:t>memberikan</a:t>
            </a:r>
            <a:r>
              <a:rPr lang="en-US" sz="2400" b="1" dirty="0">
                <a:latin typeface="Arial Black" panose="020B0A04020102020204" pitchFamily="34" charset="0"/>
              </a:rPr>
              <a:t> </a:t>
            </a:r>
            <a:r>
              <a:rPr lang="en-US" sz="2400" b="1" dirty="0" err="1">
                <a:latin typeface="Arial Black" panose="020B0A04020102020204" pitchFamily="34" charset="0"/>
              </a:rPr>
              <a:t>akses</a:t>
            </a:r>
            <a:r>
              <a:rPr lang="en-US" sz="2400" b="1" dirty="0">
                <a:latin typeface="Arial Black" panose="020B0A04020102020204" pitchFamily="34" charset="0"/>
              </a:rPr>
              <a:t> pada public.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0A06F73C-0968-085D-99B0-08B1CBEBE2BF}"/>
              </a:ext>
            </a:extLst>
          </p:cNvPr>
          <p:cNvSpPr txBox="1">
            <a:spLocks/>
          </p:cNvSpPr>
          <p:nvPr/>
        </p:nvSpPr>
        <p:spPr>
          <a:xfrm rot="10800000" flipV="1">
            <a:off x="914400" y="3581400"/>
            <a:ext cx="11170920" cy="327660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	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</a:rPr>
              <a:t>2.  Bank Dunia 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</a:rPr>
              <a:t>         3. 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OECD (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Organisasition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for Economic co – Operation and 			Development)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tujuannya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adalah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membuat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instrument 			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untuk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mencegah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memberantas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tindak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pidana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suap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		dan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transaksi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bisnis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Internasional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.</a:t>
            </a:r>
          </a:p>
          <a:p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     4.  Masyarakat Uni </a:t>
            </a:r>
            <a:r>
              <a:rPr lang="en-US" sz="2400" b="1" dirty="0" err="1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Eropa</a:t>
            </a:r>
            <a:r>
              <a:rPr lang="en-US" sz="2400" b="1" dirty="0">
                <a:solidFill>
                  <a:schemeClr val="tx1"/>
                </a:solidFill>
                <a:latin typeface="Arial Black" panose="020B0A04020102020204" pitchFamily="34" charset="0"/>
                <a:cs typeface="Sabon Next LT" panose="02000500000000000000" pitchFamily="2" charset="0"/>
              </a:rPr>
              <a:t>  (1996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) </a:t>
            </a:r>
          </a:p>
          <a:p>
            <a:pPr algn="l"/>
            <a:r>
              <a:rPr lang="en-US" sz="2400" b="1" dirty="0">
                <a:solidFill>
                  <a:schemeClr val="accent6"/>
                </a:solidFill>
                <a:latin typeface="+mj-lt"/>
                <a:cs typeface="Sabon Next LT" panose="02000500000000000000" pitchFamily="2" charset="0"/>
              </a:rPr>
              <a:t>        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88661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50312"/>
            <a:ext cx="987552" cy="581208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pPr/>
              <a:t>34</a:t>
            </a:fld>
            <a:endParaRPr lang="en-US" sz="2400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457199"/>
            <a:ext cx="10686288" cy="1270001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2400" dirty="0">
                <a:latin typeface="Arial Black" panose="020B0A04020102020204" pitchFamily="34" charset="0"/>
              </a:rPr>
              <a:t>2. INTRUMEN PENCEGAHAN KORUPSI NASIONAL  </a:t>
            </a:r>
          </a:p>
          <a:p>
            <a:r>
              <a:rPr lang="en-US" sz="2400" dirty="0">
                <a:latin typeface="Arial Black" panose="020B0A04020102020204" pitchFamily="34" charset="0"/>
              </a:rPr>
              <a:t>                 DAN INTERNASIONAL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C58DDB-3D13-FB55-205C-48CF7507F6BE}"/>
              </a:ext>
            </a:extLst>
          </p:cNvPr>
          <p:cNvSpPr txBox="1">
            <a:spLocks/>
          </p:cNvSpPr>
          <p:nvPr/>
        </p:nvSpPr>
        <p:spPr>
          <a:xfrm rot="10800000" flipV="1">
            <a:off x="259078" y="1727200"/>
            <a:ext cx="10459717" cy="4992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457200" indent="-457200">
              <a:buAutoNum type="alphaUcPeriod"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INTRUMEN PENCEGAHAN KORUPSI NASIONAL 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</a:p>
          <a:p>
            <a:r>
              <a:rPr lang="en-US" sz="2400" b="1" dirty="0">
                <a:latin typeface="Arial Black" panose="020B0A04020102020204" pitchFamily="34" charset="0"/>
              </a:rPr>
              <a:t>     </a:t>
            </a:r>
            <a:r>
              <a:rPr lang="en-US" sz="2000" b="1" dirty="0">
                <a:latin typeface="Arial Black" panose="020B0A04020102020204" pitchFamily="34" charset="0"/>
              </a:rPr>
              <a:t>1.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Undang-Undang</a:t>
            </a:r>
            <a:r>
              <a:rPr lang="id-ID" sz="2000" b="1" spc="6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No.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28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Tahun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1999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tentang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Penyelenggaraan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en-US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	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Negara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yang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Bersih</a:t>
            </a:r>
            <a:r>
              <a:rPr lang="id-ID" sz="2000" b="1" spc="7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dan</a:t>
            </a:r>
            <a:r>
              <a:rPr lang="id-ID" sz="2000" b="1" spc="-2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Bebas</a:t>
            </a:r>
            <a:r>
              <a:rPr lang="id-ID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dari</a:t>
            </a:r>
            <a:r>
              <a:rPr lang="id-ID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Korupsi,</a:t>
            </a:r>
            <a:r>
              <a:rPr lang="id-ID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Kolusi,</a:t>
            </a:r>
            <a:r>
              <a:rPr lang="id-ID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dan</a:t>
            </a:r>
            <a:r>
              <a:rPr lang="id-ID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en-US" sz="2000" b="1" spc="-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	</a:t>
            </a:r>
            <a:r>
              <a:rPr lang="id-ID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Nepotisme</a:t>
            </a:r>
            <a:r>
              <a:rPr lang="en-US" sz="20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.</a:t>
            </a:r>
            <a:endParaRPr lang="en-ID" sz="2000" b="1" dirty="0">
              <a:effectLst/>
              <a:latin typeface="Arial Black" panose="020B0A04020102020204" pitchFamily="34" charset="0"/>
              <a:ea typeface="Arial" panose="020B0604020202020204" pitchFamily="34" charset="0"/>
            </a:endParaRPr>
          </a:p>
          <a:p>
            <a:r>
              <a:rPr lang="en-US" sz="2000" b="1" dirty="0">
                <a:latin typeface="Arial Black" panose="020B0A04020102020204" pitchFamily="34" charset="0"/>
              </a:rPr>
              <a:t> </a:t>
            </a:r>
          </a:p>
          <a:p>
            <a:r>
              <a:rPr lang="en-US" sz="2000" b="1" dirty="0">
                <a:latin typeface="+mj-lt"/>
              </a:rPr>
              <a:t>      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2.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Undang-Undang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No 31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tahun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1999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tentang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tibdak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anti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Jo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Undang-Undang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No 20 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tahun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2001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tentang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perubahan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atas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undang-undang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No 31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tentang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tidak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Dalam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dua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undang-undang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ini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diatur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beberapa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jenis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tidak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(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delik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)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beserta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sanksi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yang di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berikan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kepada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pelakunya</a:t>
            </a:r>
            <a:r>
              <a:rPr lang="en-US" sz="2000" b="1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8801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267AC-0F88-7E93-CA90-4559AAB4A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79" y="216975"/>
            <a:ext cx="11178669" cy="6524787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 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Arial Black" panose="020B0A04020102020204" pitchFamily="34" charset="0"/>
              </a:rPr>
              <a:t>  3. </a:t>
            </a:r>
            <a:r>
              <a:rPr lang="en-US" sz="2400" dirty="0" err="1">
                <a:latin typeface="Arial Black" panose="020B0A04020102020204" pitchFamily="34" charset="0"/>
              </a:rPr>
              <a:t>Undang-Undang</a:t>
            </a:r>
            <a:r>
              <a:rPr lang="en-US" sz="2400" dirty="0">
                <a:latin typeface="Arial Black" panose="020B0A04020102020204" pitchFamily="34" charset="0"/>
              </a:rPr>
              <a:t> No 30 </a:t>
            </a:r>
            <a:r>
              <a:rPr lang="en-US" sz="2400" dirty="0" err="1">
                <a:latin typeface="Arial Black" panose="020B0A04020102020204" pitchFamily="34" charset="0"/>
              </a:rPr>
              <a:t>tahun</a:t>
            </a:r>
            <a:r>
              <a:rPr lang="en-US" sz="2400" dirty="0">
                <a:latin typeface="Arial Black" panose="020B0A04020102020204" pitchFamily="34" charset="0"/>
              </a:rPr>
              <a:t> 2002 </a:t>
            </a:r>
            <a:r>
              <a:rPr lang="en-US" sz="2400" dirty="0" err="1">
                <a:latin typeface="Arial Black" panose="020B0A04020102020204" pitchFamily="34" charset="0"/>
              </a:rPr>
              <a:t>tentang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Komisi</a:t>
            </a:r>
            <a:r>
              <a:rPr lang="en-US" sz="2400" dirty="0">
                <a:latin typeface="Arial Black" panose="020B0A04020102020204" pitchFamily="34" charset="0"/>
              </a:rPr>
              <a:t> 							</a:t>
            </a:r>
            <a:r>
              <a:rPr lang="en-US" sz="2400" dirty="0" err="1">
                <a:latin typeface="Arial Black" panose="020B0A04020102020204" pitchFamily="34" charset="0"/>
              </a:rPr>
              <a:t>Pemberantasan</a:t>
            </a:r>
            <a:r>
              <a:rPr lang="en-US" sz="2400" dirty="0">
                <a:latin typeface="Arial Black" panose="020B0A04020102020204" pitchFamily="34" charset="0"/>
              </a:rPr>
              <a:t>  </a:t>
            </a:r>
            <a:r>
              <a:rPr lang="en-US" sz="2400" dirty="0" err="1">
                <a:latin typeface="Arial Black" panose="020B0A04020102020204" pitchFamily="34" charset="0"/>
              </a:rPr>
              <a:t>Tindak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Pidana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Korupsi</a:t>
            </a:r>
            <a:endParaRPr lang="en-US" sz="2400" dirty="0">
              <a:latin typeface="Arial Black" panose="020B0A04020102020204" pitchFamily="34" charset="0"/>
            </a:endParaRPr>
          </a:p>
          <a:p>
            <a:r>
              <a:rPr lang="en-US" sz="2400" dirty="0">
                <a:latin typeface="Arial Black" panose="020B0A04020102020204" pitchFamily="34" charset="0"/>
              </a:rPr>
              <a:t> 4.  </a:t>
            </a:r>
            <a:r>
              <a:rPr lang="en-US" sz="2400" dirty="0" err="1">
                <a:latin typeface="Arial Black" panose="020B0A04020102020204" pitchFamily="34" charset="0"/>
              </a:rPr>
              <a:t>Undang-Undang</a:t>
            </a:r>
            <a:r>
              <a:rPr lang="en-US" sz="2400" dirty="0">
                <a:latin typeface="Arial Black" panose="020B0A04020102020204" pitchFamily="34" charset="0"/>
              </a:rPr>
              <a:t> No 46 </a:t>
            </a:r>
            <a:r>
              <a:rPr lang="en-US" sz="2400" dirty="0" err="1">
                <a:latin typeface="Arial Black" panose="020B0A04020102020204" pitchFamily="34" charset="0"/>
              </a:rPr>
              <a:t>Tentang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Pengadilan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Tindak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Pidana</a:t>
            </a:r>
            <a:r>
              <a:rPr lang="en-US" sz="2400" dirty="0">
                <a:latin typeface="Arial Black" panose="020B0A04020102020204" pitchFamily="34" charset="0"/>
              </a:rPr>
              <a:t> 				</a:t>
            </a:r>
            <a:r>
              <a:rPr lang="en-US" sz="2400" dirty="0" err="1">
                <a:latin typeface="Arial Black" panose="020B0A04020102020204" pitchFamily="34" charset="0"/>
              </a:rPr>
              <a:t>Korupsi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</a:p>
          <a:p>
            <a:r>
              <a:rPr lang="en-US" sz="2400" dirty="0">
                <a:latin typeface="Arial Black" panose="020B0A04020102020204" pitchFamily="34" charset="0"/>
              </a:rPr>
              <a:t>5.  </a:t>
            </a:r>
            <a:r>
              <a:rPr lang="en-US" sz="2400" dirty="0" err="1">
                <a:latin typeface="Arial Black" panose="020B0A04020102020204" pitchFamily="34" charset="0"/>
              </a:rPr>
              <a:t>Undang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Undang</a:t>
            </a:r>
            <a:r>
              <a:rPr lang="en-US" sz="2400" dirty="0">
                <a:latin typeface="Arial Black" panose="020B0A04020102020204" pitchFamily="34" charset="0"/>
              </a:rPr>
              <a:t> No 8 </a:t>
            </a:r>
            <a:r>
              <a:rPr lang="en-US" sz="2400" dirty="0" err="1">
                <a:latin typeface="Arial Black" panose="020B0A04020102020204" pitchFamily="34" charset="0"/>
              </a:rPr>
              <a:t>tahun</a:t>
            </a:r>
            <a:r>
              <a:rPr lang="en-US" sz="2400" dirty="0">
                <a:latin typeface="Arial Black" panose="020B0A04020102020204" pitchFamily="34" charset="0"/>
              </a:rPr>
              <a:t> 2010 </a:t>
            </a:r>
            <a:r>
              <a:rPr lang="en-US" sz="2400" dirty="0" err="1">
                <a:latin typeface="Arial Black" panose="020B0A04020102020204" pitchFamily="34" charset="0"/>
              </a:rPr>
              <a:t>Tentang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Pencegahan</a:t>
            </a:r>
            <a:r>
              <a:rPr lang="en-US" sz="2400" dirty="0">
                <a:latin typeface="Arial Black" panose="020B0A04020102020204" pitchFamily="34" charset="0"/>
              </a:rPr>
              <a:t> dan 				</a:t>
            </a:r>
            <a:r>
              <a:rPr lang="en-US" sz="2400" dirty="0" err="1">
                <a:latin typeface="Arial Black" panose="020B0A04020102020204" pitchFamily="34" charset="0"/>
              </a:rPr>
              <a:t>Pemberantasan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Tindak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pidana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Pecuncian</a:t>
            </a:r>
            <a:r>
              <a:rPr lang="en-US" sz="2400" dirty="0">
                <a:latin typeface="Arial Black" panose="020B0A04020102020204" pitchFamily="34" charset="0"/>
              </a:rPr>
              <a:t> Uang. </a:t>
            </a:r>
          </a:p>
          <a:p>
            <a:pPr marL="0" indent="0">
              <a:buNone/>
            </a:pPr>
            <a:r>
              <a:rPr lang="en-US" sz="2400" dirty="0">
                <a:latin typeface="Arial Black" panose="020B0A04020102020204" pitchFamily="34" charset="0"/>
              </a:rPr>
              <a:t>    6.  </a:t>
            </a:r>
            <a:r>
              <a:rPr lang="en-US" sz="2400" dirty="0" err="1">
                <a:latin typeface="Arial Black" panose="020B0A04020102020204" pitchFamily="34" charset="0"/>
              </a:rPr>
              <a:t>Undang-Undang</a:t>
            </a:r>
            <a:r>
              <a:rPr lang="en-US" sz="2400" dirty="0">
                <a:latin typeface="Arial Black" panose="020B0A04020102020204" pitchFamily="34" charset="0"/>
              </a:rPr>
              <a:t> No 5 </a:t>
            </a:r>
            <a:r>
              <a:rPr lang="en-US" sz="2400" dirty="0" err="1">
                <a:latin typeface="Arial Black" panose="020B0A04020102020204" pitchFamily="34" charset="0"/>
              </a:rPr>
              <a:t>tahun</a:t>
            </a:r>
            <a:r>
              <a:rPr lang="en-US" sz="2400" dirty="0">
                <a:latin typeface="Arial Black" panose="020B0A04020102020204" pitchFamily="34" charset="0"/>
              </a:rPr>
              <a:t> 2014 </a:t>
            </a:r>
            <a:r>
              <a:rPr lang="en-US" sz="2400" dirty="0" err="1">
                <a:latin typeface="Arial Black" panose="020B0A04020102020204" pitchFamily="34" charset="0"/>
              </a:rPr>
              <a:t>Tentang</a:t>
            </a:r>
            <a:r>
              <a:rPr lang="en-US" sz="2400" dirty="0">
                <a:latin typeface="Arial Black" panose="020B0A04020102020204" pitchFamily="34" charset="0"/>
              </a:rPr>
              <a:t> </a:t>
            </a:r>
            <a:r>
              <a:rPr lang="en-US" sz="2400" dirty="0" err="1">
                <a:latin typeface="Arial Black" panose="020B0A04020102020204" pitchFamily="34" charset="0"/>
              </a:rPr>
              <a:t>Apartur</a:t>
            </a:r>
            <a:r>
              <a:rPr lang="en-US" sz="2400" dirty="0">
                <a:latin typeface="Arial Black" panose="020B0A04020102020204" pitchFamily="34" charset="0"/>
              </a:rPr>
              <a:t>  </a:t>
            </a:r>
            <a:r>
              <a:rPr lang="en-US" sz="2400" dirty="0" err="1">
                <a:latin typeface="Arial Black" panose="020B0A04020102020204" pitchFamily="34" charset="0"/>
              </a:rPr>
              <a:t>Sipil</a:t>
            </a:r>
            <a:r>
              <a:rPr lang="en-US" sz="2400" dirty="0">
                <a:latin typeface="Arial Black" panose="020B0A04020102020204" pitchFamily="34" charset="0"/>
              </a:rPr>
              <a:t> 					Negara.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BD48D-4A09-8BC7-16B3-7C1A27C5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16238"/>
            <a:ext cx="987552" cy="615282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t>35</a:t>
            </a:fld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5784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124" y="304801"/>
            <a:ext cx="10952076" cy="6553199"/>
          </a:xfrm>
        </p:spPr>
        <p:txBody>
          <a:bodyPr/>
          <a:lstStyle/>
          <a:p>
            <a:endParaRPr lang="en-US" dirty="0"/>
          </a:p>
          <a:p>
            <a:r>
              <a:rPr lang="en-US" sz="2000" b="1" dirty="0">
                <a:latin typeface="Arial Black" panose="020B0A04020102020204" pitchFamily="34" charset="0"/>
              </a:rPr>
              <a:t>B. INSTRUMEN PENCEGAHAN KORUPSI INTERNASIONAL </a:t>
            </a:r>
            <a:endParaRPr lang="en-US" sz="2000" dirty="0">
              <a:latin typeface="Arial Black" panose="020B0A040201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latin typeface="Arial Black" panose="020B0A04020102020204" pitchFamily="34" charset="0"/>
              </a:rPr>
              <a:t>     </a:t>
            </a:r>
            <a:r>
              <a:rPr lang="en-US" sz="2000" b="1" dirty="0">
                <a:latin typeface="Arial Black" panose="020B0A04020102020204" pitchFamily="34" charset="0"/>
              </a:rPr>
              <a:t>1. United nations </a:t>
            </a:r>
            <a:r>
              <a:rPr lang="en-US" sz="2000" b="1" dirty="0" err="1">
                <a:latin typeface="Arial Black" panose="020B0A04020102020204" pitchFamily="34" charset="0"/>
              </a:rPr>
              <a:t>Covention</a:t>
            </a:r>
            <a:r>
              <a:rPr lang="en-US" sz="2000" b="1" dirty="0">
                <a:latin typeface="Arial Black" panose="020B0A04020102020204" pitchFamily="34" charset="0"/>
              </a:rPr>
              <a:t> against corruption (UNCAC)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		UNCAC </a:t>
            </a:r>
            <a:r>
              <a:rPr lang="en-US" sz="2000" b="1" dirty="0" err="1">
                <a:latin typeface="Arial Black" panose="020B0A04020102020204" pitchFamily="34" charset="0"/>
              </a:rPr>
              <a:t>sudah</a:t>
            </a:r>
            <a:r>
              <a:rPr lang="en-US" sz="2000" b="1" dirty="0">
                <a:latin typeface="Arial Black" panose="020B0A04020102020204" pitchFamily="34" charset="0"/>
              </a:rPr>
              <a:t> di </a:t>
            </a:r>
            <a:r>
              <a:rPr lang="en-US" sz="2000" b="1" dirty="0" err="1">
                <a:latin typeface="Arial Black" panose="020B0A04020102020204" pitchFamily="34" charset="0"/>
              </a:rPr>
              <a:t>tantangani</a:t>
            </a:r>
            <a:r>
              <a:rPr lang="en-US" sz="2000" b="1" dirty="0">
                <a:latin typeface="Arial Black" panose="020B0A04020102020204" pitchFamily="34" charset="0"/>
              </a:rPr>
              <a:t> 130 </a:t>
            </a:r>
            <a:r>
              <a:rPr lang="en-US" sz="2000" b="1" dirty="0" err="1">
                <a:latin typeface="Arial Black" panose="020B0A04020102020204" pitchFamily="34" charset="0"/>
              </a:rPr>
              <a:t>diratifikasi</a:t>
            </a:r>
            <a:r>
              <a:rPr lang="en-US" sz="2000" b="1" dirty="0">
                <a:latin typeface="Arial Black" panose="020B0A04020102020204" pitchFamily="34" charset="0"/>
              </a:rPr>
              <a:t> 183 negara.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    yang </a:t>
            </a:r>
            <a:r>
              <a:rPr lang="en-US" sz="2000" b="1" dirty="0" err="1">
                <a:latin typeface="Arial Black" panose="020B0A04020102020204" pitchFamily="34" charset="0"/>
              </a:rPr>
              <a:t>diatur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dalam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kovensi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ini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adalah</a:t>
            </a:r>
            <a:r>
              <a:rPr lang="en-US" sz="2000" b="1" dirty="0">
                <a:latin typeface="Arial Black" panose="020B0A04020102020204" pitchFamily="34" charset="0"/>
              </a:rPr>
              <a:t>: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a. </a:t>
            </a:r>
            <a:r>
              <a:rPr lang="en-US" sz="2000" b="1" dirty="0" err="1">
                <a:latin typeface="Arial Black" panose="020B0A04020102020204" pitchFamily="34" charset="0"/>
              </a:rPr>
              <a:t>Masalah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pencegahan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lewat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peradilan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    </a:t>
            </a:r>
            <a:r>
              <a:rPr lang="en-US" sz="2000" b="1" dirty="0" err="1">
                <a:latin typeface="Arial Black" panose="020B0A04020102020204" pitchFamily="34" charset="0"/>
              </a:rPr>
              <a:t>hal</a:t>
            </a:r>
            <a:r>
              <a:rPr lang="en-US" sz="2000" b="1" dirty="0">
                <a:latin typeface="Arial Black" panose="020B0A04020102020204" pitchFamily="34" charset="0"/>
              </a:rPr>
              <a:t> yang sangat </a:t>
            </a:r>
            <a:r>
              <a:rPr lang="en-US" sz="2000" b="1" dirty="0" err="1">
                <a:latin typeface="Arial Black" panose="020B0A04020102020204" pitchFamily="34" charset="0"/>
              </a:rPr>
              <a:t>penting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mempertimbangkan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sektor</a:t>
            </a:r>
            <a:r>
              <a:rPr lang="en-US" sz="2000" b="1" dirty="0">
                <a:latin typeface="Arial Black" panose="020B0A04020102020204" pitchFamily="34" charset="0"/>
              </a:rPr>
              <a:t> public </a:t>
            </a:r>
            <a:r>
              <a:rPr lang="en-US" sz="2000" b="1" dirty="0" err="1">
                <a:latin typeface="Arial Black" panose="020B0A04020102020204" pitchFamily="34" charset="0"/>
              </a:rPr>
              <a:t>amupun</a:t>
            </a:r>
            <a:r>
              <a:rPr lang="en-US" sz="2000" b="1" dirty="0">
                <a:latin typeface="Arial Black" panose="020B0A04020102020204" pitchFamily="34" charset="0"/>
              </a:rPr>
              <a:t> 			</a:t>
            </a:r>
            <a:r>
              <a:rPr lang="en-US" sz="2000" b="1" dirty="0" err="1">
                <a:latin typeface="Arial Black" panose="020B0A04020102020204" pitchFamily="34" charset="0"/>
              </a:rPr>
              <a:t>sektor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privat</a:t>
            </a:r>
            <a:r>
              <a:rPr lang="en-US" sz="2000" b="1" dirty="0">
                <a:latin typeface="Arial Black" panose="020B0A04020102020204" pitchFamily="34" charset="0"/>
              </a:rPr>
              <a:t> (</a:t>
            </a:r>
            <a:r>
              <a:rPr lang="en-US" sz="2000" b="1" dirty="0" err="1">
                <a:latin typeface="Arial Black" panose="020B0A04020102020204" pitchFamily="34" charset="0"/>
              </a:rPr>
              <a:t>swasta</a:t>
            </a:r>
            <a:r>
              <a:rPr lang="en-US" sz="2000" b="1" dirty="0">
                <a:latin typeface="Arial Black" panose="020B0A04020102020204" pitchFamily="34" charset="0"/>
              </a:rPr>
              <a:t>).</a:t>
            </a:r>
          </a:p>
          <a:p>
            <a:pPr>
              <a:spcBef>
                <a:spcPts val="0"/>
              </a:spcBef>
            </a:pPr>
            <a:endParaRPr lang="en-US" sz="2000" b="1" dirty="0">
              <a:latin typeface="Arial Black" panose="020B0A040201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b. </a:t>
            </a:r>
            <a:r>
              <a:rPr lang="en-US" sz="2000" b="1" dirty="0" err="1">
                <a:latin typeface="Arial Black" panose="020B0A04020102020204" pitchFamily="34" charset="0"/>
              </a:rPr>
              <a:t>Kriminalisasi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		</a:t>
            </a:r>
            <a:r>
              <a:rPr lang="en-US" sz="2000" b="1" dirty="0" err="1">
                <a:latin typeface="Arial Black" panose="020B0A04020102020204" pitchFamily="34" charset="0"/>
              </a:rPr>
              <a:t>Kewajiban</a:t>
            </a:r>
            <a:r>
              <a:rPr lang="en-US" sz="2000" b="1" dirty="0">
                <a:latin typeface="Arial Black" panose="020B0A04020102020204" pitchFamily="34" charset="0"/>
              </a:rPr>
              <a:t> negara </a:t>
            </a:r>
            <a:r>
              <a:rPr lang="en-US" sz="2000" b="1" dirty="0" err="1">
                <a:latin typeface="Arial Black" panose="020B0A04020102020204" pitchFamily="34" charset="0"/>
              </a:rPr>
              <a:t>untuk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mengkriminalisasi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berbagai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perbuatan</a:t>
            </a:r>
            <a:r>
              <a:rPr lang="en-US" sz="2000" b="1" dirty="0">
                <a:latin typeface="Arial Black" panose="020B0A04020102020204" pitchFamily="34" charset="0"/>
              </a:rPr>
              <a:t> yang 		</a:t>
            </a:r>
            <a:r>
              <a:rPr lang="en-US" sz="2000" b="1" dirty="0" err="1">
                <a:latin typeface="Arial Black" panose="020B0A04020102020204" pitchFamily="34" charset="0"/>
              </a:rPr>
              <a:t>dapat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dikatagorikan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sebagai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tindak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termasuk</a:t>
            </a:r>
            <a:r>
              <a:rPr lang="en-US" sz="2000" b="1" dirty="0">
                <a:latin typeface="Arial Black" panose="020B0A04020102020204" pitchFamily="34" charset="0"/>
              </a:rPr>
              <a:t> 					</a:t>
            </a:r>
            <a:r>
              <a:rPr lang="en-US" sz="2000" b="1" dirty="0" err="1">
                <a:latin typeface="Arial Black" panose="020B0A04020102020204" pitchFamily="34" charset="0"/>
              </a:rPr>
              <a:t>pengembangan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peraturan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perundang-undangan</a:t>
            </a:r>
            <a:r>
              <a:rPr lang="en-US" sz="2000" b="1" dirty="0">
                <a:latin typeface="Arial Black" panose="020B0A04020102020204" pitchFamily="34" charset="0"/>
              </a:rPr>
              <a:t> yang </a:t>
            </a:r>
            <a:r>
              <a:rPr lang="en-US" sz="2000" b="1" dirty="0" err="1">
                <a:latin typeface="Arial Black" panose="020B0A04020102020204" pitchFamily="34" charset="0"/>
              </a:rPr>
              <a:t>dapat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memberikan</a:t>
            </a:r>
            <a:r>
              <a:rPr lang="en-US" sz="2000" b="1" dirty="0">
                <a:latin typeface="Arial Black" panose="020B0A04020102020204" pitchFamily="34" charset="0"/>
              </a:rPr>
              <a:t> 		</a:t>
            </a:r>
            <a:r>
              <a:rPr lang="en-US" sz="2000" b="1" dirty="0" err="1">
                <a:latin typeface="Arial Black" panose="020B0A04020102020204" pitchFamily="34" charset="0"/>
              </a:rPr>
              <a:t>hukuman</a:t>
            </a:r>
            <a:r>
              <a:rPr lang="en-US" sz="2000" b="1" dirty="0">
                <a:latin typeface="Arial Black" panose="020B0A04020102020204" pitchFamily="34" charset="0"/>
              </a:rPr>
              <a:t> (</a:t>
            </a:r>
            <a:r>
              <a:rPr lang="en-US" sz="2000" b="1" dirty="0" err="1"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latin typeface="Arial Black" panose="020B0A04020102020204" pitchFamily="34" charset="0"/>
              </a:rPr>
              <a:t>) </a:t>
            </a:r>
            <a:r>
              <a:rPr lang="en-US" sz="2000" b="1" dirty="0" err="1">
                <a:latin typeface="Arial Black" panose="020B0A04020102020204" pitchFamily="34" charset="0"/>
              </a:rPr>
              <a:t>untuk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tindak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pidana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kurupsi</a:t>
            </a:r>
            <a:r>
              <a:rPr lang="en-US" sz="2000" b="1" dirty="0">
                <a:latin typeface="Arial Black" panose="020B0A040201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en-US" sz="2000" b="1" dirty="0">
              <a:latin typeface="Arial Black" panose="020B0A040201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c. </a:t>
            </a:r>
            <a:r>
              <a:rPr lang="en-US" sz="2000" b="1" dirty="0" err="1">
                <a:latin typeface="Arial Black" panose="020B0A04020102020204" pitchFamily="34" charset="0"/>
              </a:rPr>
              <a:t>Kerja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sama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internasional</a:t>
            </a:r>
            <a:r>
              <a:rPr lang="en-US" sz="2000" b="1" dirty="0">
                <a:latin typeface="Arial Black" panose="020B0A040201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en-US" sz="2000" b="1" dirty="0">
              <a:latin typeface="Arial Black" panose="020B0A040201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d. </a:t>
            </a:r>
            <a:r>
              <a:rPr lang="en-US" sz="2000" b="1" dirty="0" err="1">
                <a:latin typeface="Arial Black" panose="020B0A04020102020204" pitchFamily="34" charset="0"/>
              </a:rPr>
              <a:t>Pengembalian</a:t>
            </a:r>
            <a:r>
              <a:rPr lang="en-US" sz="2000" b="1" dirty="0">
                <a:latin typeface="Arial Black" panose="020B0A04020102020204" pitchFamily="34" charset="0"/>
              </a:rPr>
              <a:t> asset </a:t>
            </a:r>
            <a:r>
              <a:rPr lang="en-US" sz="2000" b="1" dirty="0" err="1">
                <a:latin typeface="Arial Black" panose="020B0A04020102020204" pitchFamily="34" charset="0"/>
              </a:rPr>
              <a:t>hasil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 Black" panose="020B0A04020102020204" pitchFamily="34" charset="0"/>
              </a:rPr>
              <a:t>           </a:t>
            </a:r>
            <a:r>
              <a:rPr lang="en-US" sz="2000" b="1" dirty="0" err="1">
                <a:latin typeface="Arial Black" panose="020B0A04020102020204" pitchFamily="34" charset="0"/>
              </a:rPr>
              <a:t>Kerjasam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internasional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untuk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mengembalikan</a:t>
            </a:r>
            <a:r>
              <a:rPr lang="en-US" sz="2000" b="1" dirty="0">
                <a:latin typeface="Arial Black" panose="020B0A04020102020204" pitchFamily="34" charset="0"/>
              </a:rPr>
              <a:t> asset – asset yang 			</a:t>
            </a:r>
            <a:r>
              <a:rPr lang="en-US" sz="2000" b="1" dirty="0" err="1">
                <a:latin typeface="Arial Black" panose="020B0A04020102020204" pitchFamily="34" charset="0"/>
              </a:rPr>
              <a:t>dilarikan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ke</a:t>
            </a:r>
            <a:r>
              <a:rPr lang="en-US" sz="2000" b="1" dirty="0">
                <a:latin typeface="Arial Black" panose="020B0A04020102020204" pitchFamily="34" charset="0"/>
              </a:rPr>
              <a:t> negara lain di </a:t>
            </a:r>
            <a:r>
              <a:rPr lang="en-US" sz="2000" b="1" dirty="0" err="1">
                <a:latin typeface="Arial Black" panose="020B0A04020102020204" pitchFamily="34" charset="0"/>
              </a:rPr>
              <a:t>kembalikan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ke</a:t>
            </a:r>
            <a:r>
              <a:rPr lang="en-US" sz="2000" b="1" dirty="0">
                <a:latin typeface="Arial Black" panose="020B0A04020102020204" pitchFamily="34" charset="0"/>
              </a:rPr>
              <a:t> negara </a:t>
            </a:r>
            <a:r>
              <a:rPr lang="en-US" sz="2000" b="1" dirty="0" err="1">
                <a:latin typeface="Arial Black" panose="020B0A04020102020204" pitchFamily="34" charset="0"/>
              </a:rPr>
              <a:t>asal</a:t>
            </a:r>
            <a:r>
              <a:rPr lang="en-US" sz="2000" b="1" dirty="0">
                <a:latin typeface="Arial Black" panose="020B0A04020102020204" pitchFamily="34" charset="0"/>
              </a:rPr>
              <a:t>. </a:t>
            </a:r>
          </a:p>
          <a:p>
            <a:endParaRPr lang="en-US" sz="2000" dirty="0">
              <a:latin typeface="Arial Black" panose="020B0A04020102020204" pitchFamily="34" charset="0"/>
            </a:endParaRPr>
          </a:p>
          <a:p>
            <a:r>
              <a:rPr lang="en-US" sz="2000" dirty="0">
                <a:latin typeface="Arial Black" panose="020B0A04020102020204" pitchFamily="34" charset="0"/>
              </a:rPr>
              <a:t>	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12734"/>
            <a:ext cx="987552" cy="618786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t>36</a:t>
            </a:fld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358293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215900"/>
            <a:ext cx="1042040" cy="648396"/>
          </a:xfrm>
        </p:spPr>
        <p:txBody>
          <a:bodyPr/>
          <a:lstStyle/>
          <a:p>
            <a:fld id="{48F63A3B-78C7-47BE-AE5E-E10140E04643}" type="slidenum">
              <a:rPr lang="en-US" sz="2400" b="1" smtClean="0">
                <a:latin typeface="+mj-lt"/>
              </a:rPr>
              <a:pPr/>
              <a:t>37</a:t>
            </a:fld>
            <a:endParaRPr lang="en-US" sz="2400" b="1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215900"/>
            <a:ext cx="11828536" cy="6642100"/>
          </a:xfrm>
        </p:spPr>
        <p:txBody>
          <a:bodyPr/>
          <a:lstStyle/>
          <a:p>
            <a:endParaRPr lang="en-US" dirty="0"/>
          </a:p>
          <a:p>
            <a:r>
              <a:rPr lang="en-US" sz="2000" dirty="0">
                <a:solidFill>
                  <a:srgbClr val="414042"/>
                </a:solidFill>
                <a:effectLst/>
                <a:latin typeface="+mj-lt"/>
                <a:ea typeface="Arial" panose="020B0604020202020204" pitchFamily="34" charset="0"/>
              </a:rPr>
              <a:t>  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ARTI</a:t>
            </a:r>
            <a:r>
              <a:rPr lang="id-ID" sz="2400" b="1" spc="19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PENTING</a:t>
            </a:r>
            <a:r>
              <a:rPr lang="id-ID" sz="2400" b="1" spc="2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RATIFIKASI</a:t>
            </a:r>
            <a:r>
              <a:rPr lang="id-ID" sz="2400" b="1" spc="19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KONVENSI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INTERNASIONAL</a:t>
            </a:r>
            <a:r>
              <a:rPr lang="id-ID" sz="2400" b="1" spc="2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ANTIKORUPSI</a:t>
            </a:r>
            <a:r>
              <a:rPr lang="id-ID" sz="2400" b="1" spc="2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BAGI</a:t>
            </a:r>
            <a:r>
              <a:rPr lang="id-ID" sz="2400" b="1" spc="19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 </a:t>
            </a:r>
            <a:r>
              <a:rPr lang="en-US" sz="2400" b="1" spc="19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Arial" panose="020B0604020202020204" pitchFamily="34" charset="0"/>
              </a:rPr>
              <a:t>INDONESIA</a:t>
            </a:r>
            <a:endParaRPr lang="en-ID" sz="2400" b="1" dirty="0">
              <a:solidFill>
                <a:srgbClr val="414042"/>
              </a:solidFill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Ratifikasi Konvensi Antikorupsi merupakan petunjuk yang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merupakan komitmen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nasional</a:t>
            </a:r>
            <a:r>
              <a:rPr lang="id-ID" sz="2400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untuk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meningkatkan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citra</a:t>
            </a:r>
            <a:r>
              <a:rPr lang="id-ID" sz="2400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bangsa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lndonesia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dalam</a:t>
            </a:r>
            <a:r>
              <a:rPr lang="id-ID" sz="2400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percaturan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politik</a:t>
            </a:r>
            <a:r>
              <a:rPr lang="id-ID" sz="2400" b="1" spc="4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internasional.</a:t>
            </a:r>
            <a:r>
              <a:rPr lang="id-ID" sz="2400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DalamPenjelasan UU No. 7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Tahun 2006 ditunjukkan arti penting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dari ratifikasi Konvensi tersebut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yaitu</a:t>
            </a:r>
            <a:r>
              <a:rPr lang="id-ID" sz="2400" b="1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:</a:t>
            </a:r>
            <a:endParaRPr lang="en-US" sz="2400" b="1" dirty="0">
              <a:solidFill>
                <a:srgbClr val="414042"/>
              </a:solidFill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L="1036955" marR="1437640" algn="just">
              <a:spcBef>
                <a:spcPts val="0"/>
              </a:spcBef>
              <a:spcAft>
                <a:spcPts val="0"/>
              </a:spcAft>
            </a:pPr>
            <a:endParaRPr lang="en-ID" sz="2400" b="1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R="1438275" lvl="0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tabLst>
                <a:tab pos="1177290" algn="l"/>
              </a:tabLst>
            </a:pP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1.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Untuk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meningkatkan kerja sama internasional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khususnya dalam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melacak, membekukan,</a:t>
            </a:r>
            <a:r>
              <a:rPr lang="id-ID" sz="2400" b="1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menyita,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mengembalikan aset−aset hasil tindak pidana 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korupsi yang ditempatkan di</a:t>
            </a:r>
            <a:r>
              <a:rPr lang="id-ID" sz="2400" b="1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luar</a:t>
            </a:r>
            <a:r>
              <a:rPr lang="id-ID" sz="2400" b="1" spc="-3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negeri</a:t>
            </a:r>
            <a:r>
              <a:rPr lang="en-US" sz="24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.</a:t>
            </a:r>
          </a:p>
          <a:p>
            <a:pPr marL="457200" marR="1438275" lvl="0" indent="-457200" algn="just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buAutoNum type="arabicPeriod"/>
              <a:tabLst>
                <a:tab pos="1177290" algn="l"/>
              </a:tabLst>
            </a:pPr>
            <a:endParaRPr lang="en-ID" sz="2400" b="1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R="1438910" lvl="1" algn="just">
              <a:spcBef>
                <a:spcPts val="0"/>
              </a:spcBef>
              <a:buClr>
                <a:srgbClr val="414042"/>
              </a:buClr>
              <a:buSzPts val="1000"/>
              <a:tabLst>
                <a:tab pos="1177290" algn="l"/>
              </a:tabLst>
            </a:pPr>
            <a:r>
              <a:rPr lang="en-US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2.M</a:t>
            </a:r>
            <a:r>
              <a:rPr lang="id-ID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eningkatkan kerja sama internasional dalam mewujudkan </a:t>
            </a:r>
            <a:r>
              <a:rPr lang="en-US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tata pemerintahan yang</a:t>
            </a:r>
            <a:r>
              <a:rPr lang="id-ID" sz="2200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baik</a:t>
            </a:r>
            <a:r>
              <a:rPr lang="en-US" sz="2200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.</a:t>
            </a:r>
            <a:endParaRPr lang="en-ID" sz="2200" b="1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endParaRPr lang="en-ID" sz="2400" b="1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5877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201477"/>
            <a:ext cx="987552" cy="774915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t>38</a:t>
            </a:fld>
            <a:endParaRPr lang="en-US" sz="2400" dirty="0">
              <a:latin typeface="+mj-lt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E3C1BFF-2275-1E7D-0604-E6F5CFEC0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9080" y="201478"/>
            <a:ext cx="11023686" cy="6360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   </a:t>
            </a:r>
          </a:p>
          <a:p>
            <a:pPr marL="0" indent="0">
              <a:buNone/>
            </a:pPr>
            <a:r>
              <a:rPr lang="en-US" sz="2400" dirty="0">
                <a:latin typeface="Arial Black" panose="020B0A04020102020204" pitchFamily="34" charset="0"/>
              </a:rPr>
              <a:t>	3. </a:t>
            </a:r>
            <a:r>
              <a:rPr lang="en-US" sz="240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M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eningkatkan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kerja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sama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internasional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dalam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pelaksanaan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perjanjian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ekstradisi,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bantuan hukum timbal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balik,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penyerahan narapidana, pengalihan proses pidana,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kerja</a:t>
            </a:r>
            <a:r>
              <a:rPr lang="id-ID" sz="2400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sama</a:t>
            </a:r>
            <a:r>
              <a:rPr lang="id-ID" sz="2400" spc="-3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penegakan</a:t>
            </a:r>
            <a:r>
              <a:rPr lang="id-ID" sz="2400" spc="-3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hukum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ID" sz="2400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L="0" marR="1438275" lvl="0" indent="0" algn="just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buNone/>
              <a:tabLst>
                <a:tab pos="1177290" algn="l"/>
              </a:tabLst>
            </a:pPr>
            <a:r>
              <a:rPr lang="en-US" sz="240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   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4. </a:t>
            </a:r>
            <a:r>
              <a:rPr lang="en-US" sz="240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M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endorong terjalinnya kerja sama teknis dan </a:t>
            </a:r>
            <a:r>
              <a:rPr lang="en-US" sz="240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pertukaran informasi dalam pencegahan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dan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pemberantasan tindak pidana korupsi di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bawah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payung kerja sama pembangunan</a:t>
            </a:r>
            <a:r>
              <a:rPr lang="id-ID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ekonomi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dan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bantuan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teknis</a:t>
            </a:r>
            <a:r>
              <a:rPr lang="id-ID" sz="2400" spc="1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pada</a:t>
            </a:r>
            <a:r>
              <a:rPr lang="en-US" sz="2400" spc="1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l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ingkup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bilateral,</a:t>
            </a:r>
            <a:r>
              <a:rPr lang="id-ID" sz="2400" spc="1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regional,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dan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multilateral</a:t>
            </a:r>
            <a:r>
              <a:rPr lang="id-ID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endParaRPr lang="en-US" sz="2400" spc="10" dirty="0">
              <a:solidFill>
                <a:srgbClr val="414042"/>
              </a:solidFill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L="0" marR="1438275" lvl="0" indent="0" algn="just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buNone/>
              <a:tabLst>
                <a:tab pos="1177290" algn="l"/>
              </a:tabLst>
            </a:pPr>
            <a:r>
              <a:rPr lang="en-US" sz="2400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endParaRPr lang="en-ID" sz="2400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L="0" marR="1438275" lvl="0" indent="0" algn="just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buNone/>
              <a:tabLst>
                <a:tab pos="1177290" algn="l"/>
              </a:tabLst>
            </a:pPr>
            <a:r>
              <a:rPr lang="en-US" sz="2400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</a:rPr>
              <a:t>   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5.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perlunya harmonisasi peraturan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dirty="0" err="1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perundang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-</a:t>
            </a:r>
          </a:p>
          <a:p>
            <a:pPr marL="0" marR="1438275" lvl="0" indent="0" algn="just">
              <a:spcBef>
                <a:spcPts val="0"/>
              </a:spcBef>
              <a:spcAft>
                <a:spcPts val="0"/>
              </a:spcAft>
              <a:buClr>
                <a:srgbClr val="414042"/>
              </a:buClr>
              <a:buSzPts val="1000"/>
              <a:buNone/>
              <a:tabLst>
                <a:tab pos="1177290" algn="l"/>
              </a:tabLst>
            </a:pP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perundang nasional 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dalam</a:t>
            </a:r>
            <a:r>
              <a:rPr lang="en-US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pencegahan dan</a:t>
            </a:r>
            <a:r>
              <a:rPr lang="id-ID" sz="2400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sz="2400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		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pemberantasan</a:t>
            </a:r>
            <a:r>
              <a:rPr lang="id-ID" sz="2400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sz="240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korupsi.</a:t>
            </a:r>
            <a:endParaRPr lang="en-ID" sz="2400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239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DCF3F-17ED-5700-DD30-9CA5AE8CFE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9080" y="247974"/>
            <a:ext cx="11550627" cy="6245816"/>
          </a:xfrm>
        </p:spPr>
        <p:txBody>
          <a:bodyPr/>
          <a:lstStyle/>
          <a:p>
            <a:endParaRPr lang="en-US" sz="1800" b="1" dirty="0">
              <a:solidFill>
                <a:srgbClr val="414042"/>
              </a:solidFill>
              <a:effectLst/>
              <a:latin typeface="Arial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id-ID" sz="1800" b="1" spc="205" dirty="0">
                <a:solidFill>
                  <a:srgbClr val="414042"/>
                </a:solidFill>
                <a:effectLst/>
                <a:latin typeface="Arial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800" b="1" spc="205" dirty="0">
                <a:solidFill>
                  <a:srgbClr val="414042"/>
                </a:solidFill>
                <a:effectLst/>
                <a:latin typeface="Arial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b="1" spc="20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2.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Convention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on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Bribery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of</a:t>
            </a:r>
            <a:r>
              <a:rPr lang="id-ID" b="1" spc="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Foreign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Public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Official</a:t>
            </a:r>
            <a:r>
              <a:rPr lang="en-US" b="1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IN</a:t>
            </a:r>
            <a:r>
              <a:rPr lang="en-US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en-US" b="1" dirty="0">
                <a:solidFill>
                  <a:srgbClr val="414042"/>
                </a:solidFill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nternational</a:t>
            </a:r>
            <a:r>
              <a:rPr lang="id-ID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b="1" spc="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Business</a:t>
            </a:r>
            <a:r>
              <a:rPr lang="id-ID" b="1" spc="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Transaction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endParaRPr lang="en-US" b="1" spc="5" dirty="0">
              <a:solidFill>
                <a:srgbClr val="414042"/>
              </a:solidFill>
              <a:effectLst/>
              <a:latin typeface="Arial Black" panose="020B0A040201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b="1" spc="5" dirty="0">
              <a:solidFill>
                <a:srgbClr val="414042"/>
              </a:solidFill>
              <a:latin typeface="Arial Black" panose="020B0A040201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Konvensi Anti Suap ini menetapkan</a:t>
            </a:r>
            <a:r>
              <a:rPr lang="id-ID" b="1" spc="-24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standar−standar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hukum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yang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mengikat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i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(legally</a:t>
            </a:r>
            <a:r>
              <a:rPr lang="id-ID" b="1" i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i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binding)</a:t>
            </a:r>
            <a:r>
              <a:rPr lang="id-ID" b="1" i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negara−negara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peserta</a:t>
            </a:r>
            <a:r>
              <a:rPr lang="id-ID" b="1" spc="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untuk</a:t>
            </a:r>
            <a:r>
              <a:rPr lang="id-ID" b="1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-25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mengkriminalisasi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pejabat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publik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asing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yang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menerima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suap</a:t>
            </a:r>
            <a:r>
              <a:rPr lang="id-ID" b="1" spc="1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1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en-US" b="1" i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(</a:t>
            </a:r>
            <a:r>
              <a:rPr lang="id-ID" b="1" i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bribe)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dalam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transaksi</a:t>
            </a:r>
            <a:r>
              <a:rPr lang="id-ID" b="1" spc="1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bisnis</a:t>
            </a:r>
            <a:r>
              <a:rPr lang="id-ID" b="1" spc="-2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internasional.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Konvensi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ini</a:t>
            </a:r>
            <a:r>
              <a:rPr lang="id-ID" b="1" spc="6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juga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memberikan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standar−standar</a:t>
            </a:r>
            <a:r>
              <a:rPr lang="id-ID" b="1" spc="6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atau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langkah−langkah</a:t>
            </a:r>
            <a:r>
              <a:rPr lang="id-ID" b="1" spc="6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yangt</a:t>
            </a:r>
            <a:r>
              <a:rPr lang="en-US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t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erkait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yang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harus</a:t>
            </a:r>
            <a:r>
              <a:rPr lang="id-ID" b="1" spc="8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dijalankan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oleh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negara</a:t>
            </a:r>
            <a:r>
              <a:rPr lang="id-ID" b="1" spc="8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perserta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sehingga</a:t>
            </a:r>
            <a:r>
              <a:rPr lang="en-US" b="1" spc="8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I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si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konvensi</a:t>
            </a:r>
            <a:r>
              <a:rPr lang="id-ID" b="1" spc="7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akan</a:t>
            </a:r>
            <a:r>
              <a:rPr lang="id-ID" b="1" spc="8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dijalankan</a:t>
            </a:r>
            <a:r>
              <a:rPr lang="id-ID" b="1" spc="-25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oleh</a:t>
            </a:r>
            <a:r>
              <a:rPr lang="id-ID" b="1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negara−negara</a:t>
            </a:r>
            <a:r>
              <a:rPr lang="id-ID" b="1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peserta</a:t>
            </a:r>
            <a:r>
              <a:rPr lang="id-ID" b="1" spc="-3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-30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secara</a:t>
            </a:r>
            <a:r>
              <a:rPr lang="id-ID" b="1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 </a:t>
            </a:r>
            <a:r>
              <a:rPr lang="en-US" b="1" spc="-35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	</a:t>
            </a:r>
            <a:r>
              <a:rPr lang="id-ID" b="1" dirty="0">
                <a:solidFill>
                  <a:srgbClr val="414042"/>
                </a:solidFill>
                <a:effectLst/>
                <a:latin typeface="Arial Black" panose="020B0A04020102020204" pitchFamily="34" charset="0"/>
                <a:ea typeface="Microsoft Sans Serif" panose="020B0604020202020204" pitchFamily="34" charset="0"/>
              </a:rPr>
              <a:t>efektif.</a:t>
            </a:r>
            <a:endParaRPr lang="en-ID" b="1" dirty="0">
              <a:effectLst/>
              <a:latin typeface="Arial Black" panose="020B0A04020102020204" pitchFamily="34" charset="0"/>
              <a:ea typeface="Microsoft Sans Serif" panose="020B0604020202020204" pitchFamily="34" charset="0"/>
            </a:endParaRPr>
          </a:p>
          <a:p>
            <a:endParaRPr lang="en-ID" dirty="0">
              <a:latin typeface="+mj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C122A-AF0B-2790-A1ED-EEEF18673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50312"/>
            <a:ext cx="987552" cy="581208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t>39</a:t>
            </a:fld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72778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236277"/>
            <a:ext cx="6877119" cy="1001105"/>
          </a:xfrm>
        </p:spPr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            </a:t>
            </a:r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MODERNISASI </a:t>
            </a:r>
          </a:p>
        </p:txBody>
      </p:sp>
      <p:sp>
        <p:nvSpPr>
          <p:cNvPr id="21" name="Content Placeholder 17"/>
          <p:cNvSpPr txBox="1">
            <a:spLocks/>
          </p:cNvSpPr>
          <p:nvPr/>
        </p:nvSpPr>
        <p:spPr>
          <a:xfrm>
            <a:off x="1056513" y="1651566"/>
            <a:ext cx="8366456" cy="1525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cs typeface="Segoe U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68629A-B87D-48B4-BFD6-CA4354DB5FBE}"/>
              </a:ext>
            </a:extLst>
          </p:cNvPr>
          <p:cNvSpPr txBox="1"/>
          <p:nvPr/>
        </p:nvSpPr>
        <p:spPr>
          <a:xfrm>
            <a:off x="810534" y="1237383"/>
            <a:ext cx="1016226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D" sz="18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    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Kata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berasal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bahasa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latin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modernus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digabungkan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dua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kata,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yaitu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Kata modo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bermakna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akhir-akhir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ernus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menjelaskan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periode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masa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kini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endParaRPr lang="en-ID" sz="2400" dirty="0">
              <a:solidFill>
                <a:srgbClr val="333333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   Jadi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proses yang di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tempuh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sampai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pereode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masa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kini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   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juga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berkaitan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perubahan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sosial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sehingga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sejarah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peradaban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umam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manusia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.</a:t>
            </a:r>
          </a:p>
          <a:p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  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pola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peradaban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tradisional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menjadi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modern,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mendapatkan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cara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prkatis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efisien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ID" sz="18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" y="203200"/>
            <a:ext cx="11607799" cy="6654800"/>
          </a:xfrm>
        </p:spPr>
        <p:txBody>
          <a:bodyPr/>
          <a:lstStyle/>
          <a:p>
            <a:pPr algn="ctr"/>
            <a:endParaRPr lang="en-US" sz="2400" dirty="0">
              <a:solidFill>
                <a:schemeClr val="accent6"/>
              </a:solidFill>
              <a:latin typeface="Sabon Next LT" panose="02000500000000000000" pitchFamily="2" charset="0"/>
              <a:cs typeface="Sabon Next LT" panose="02000500000000000000" pitchFamily="2" charset="0"/>
            </a:endParaRPr>
          </a:p>
          <a:p>
            <a:pPr algn="l"/>
            <a:r>
              <a:rPr lang="en-US" dirty="0">
                <a:latin typeface="Sabon Next LT" panose="02000500000000000000" pitchFamily="2" charset="0"/>
                <a:cs typeface="Sabon Next LT" panose="02000500000000000000" pitchFamily="2" charset="0"/>
              </a:rPr>
              <a:t> 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4. Gerakan  Lembaga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Swadaya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 </a:t>
            </a:r>
            <a:r>
              <a:rPr lang="en-US" sz="2400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Internasional</a:t>
            </a:r>
            <a:r>
              <a:rPr lang="en-US" sz="2400" b="1" dirty="0">
                <a:latin typeface="Arial Black" panose="020B0A04020102020204" pitchFamily="34" charset="0"/>
                <a:cs typeface="Sabon Next LT" panose="02000500000000000000" pitchFamily="2" charset="0"/>
              </a:rPr>
              <a:t>  (INTERNASIOANL 	NGOS):</a:t>
            </a:r>
          </a:p>
          <a:p>
            <a:pPr algn="l"/>
            <a:r>
              <a:rPr lang="en-US" dirty="0">
                <a:latin typeface="Sabon Next LT" panose="02000500000000000000" pitchFamily="2" charset="0"/>
                <a:cs typeface="Sabon Next LT" panose="02000500000000000000" pitchFamily="2" charset="0"/>
              </a:rPr>
              <a:t>    </a:t>
            </a:r>
          </a:p>
          <a:p>
            <a:pPr algn="l">
              <a:spcBef>
                <a:spcPts val="0"/>
              </a:spcBef>
            </a:pPr>
            <a:r>
              <a:rPr lang="en-US" dirty="0">
                <a:latin typeface="Sabon Next LT" panose="02000500000000000000" pitchFamily="2" charset="0"/>
                <a:cs typeface="Sabon Next LT" panose="02000500000000000000" pitchFamily="2" charset="0"/>
              </a:rPr>
              <a:t>	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1.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Tranparasi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Internasional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( IT)</a:t>
            </a:r>
          </a:p>
          <a:p>
            <a:pPr algn="l">
              <a:spcBef>
                <a:spcPts val="0"/>
              </a:spcBef>
            </a:pP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       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adalah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Lembaga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internasional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non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pemerintah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yang 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memantau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 			   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membulikasikan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hasil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hasil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penelitian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mengenai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dilakukan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oleh </a:t>
            </a:r>
          </a:p>
          <a:p>
            <a:pPr algn="l">
              <a:spcBef>
                <a:spcPts val="0"/>
              </a:spcBef>
            </a:pP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		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korporasi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korupsi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politik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di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tingkat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b="1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internasional</a:t>
            </a:r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.</a:t>
            </a:r>
          </a:p>
          <a:p>
            <a:pPr algn="l"/>
            <a:r>
              <a:rPr lang="en-US" b="1" dirty="0">
                <a:latin typeface="Arial Black" panose="020B0A04020102020204" pitchFamily="34" charset="0"/>
                <a:cs typeface="Sabon Next LT" panose="02000500000000000000" pitchFamily="2" charset="0"/>
              </a:rPr>
              <a:t>       </a:t>
            </a:r>
          </a:p>
          <a:p>
            <a:pPr algn="l">
              <a:spcBef>
                <a:spcPts val="0"/>
              </a:spcBef>
            </a:pP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          2.  Integrity Action</a:t>
            </a:r>
          </a:p>
          <a:p>
            <a:pPr algn="l">
              <a:spcBef>
                <a:spcPts val="0"/>
              </a:spcBef>
            </a:pP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	     Integrity Action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waktu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itu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di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kenal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dengan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TIRI (Making integrity work)</a:t>
            </a:r>
          </a:p>
          <a:p>
            <a:pPr algn="l">
              <a:spcBef>
                <a:spcPts val="0"/>
              </a:spcBef>
            </a:pP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	     Lembaga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ini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didirikan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dengan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keyakinan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bahwa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denfa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pengembangan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	     		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Intregritas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kesempatan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besar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untukmemperbaiki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dalam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pembangunan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	     		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berkelanjutan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dan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merata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di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seluruh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dunia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akan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 </a:t>
            </a:r>
            <a:r>
              <a:rPr lang="en-US" dirty="0" err="1">
                <a:latin typeface="Arial Black" panose="020B0A04020102020204" pitchFamily="34" charset="0"/>
                <a:cs typeface="Sabon Next LT" panose="02000500000000000000" pitchFamily="2" charset="0"/>
              </a:rPr>
              <a:t>tercapai</a:t>
            </a:r>
            <a:r>
              <a:rPr lang="en-US" dirty="0">
                <a:latin typeface="Arial Black" panose="020B0A04020102020204" pitchFamily="34" charset="0"/>
                <a:cs typeface="Sabon Next LT" panose="02000500000000000000" pitchFamily="2" charset="0"/>
              </a:rPr>
              <a:t>.</a:t>
            </a:r>
          </a:p>
          <a:p>
            <a:pPr algn="l"/>
            <a:endParaRPr lang="en-US" sz="2400" dirty="0">
              <a:solidFill>
                <a:schemeClr val="accent6"/>
              </a:solidFill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1421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31B2AA-AB32-59DE-A918-EE4FB1E983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986" y="139485"/>
            <a:ext cx="11808934" cy="6718515"/>
          </a:xfrm>
        </p:spPr>
        <p:txBody>
          <a:bodyPr/>
          <a:lstStyle/>
          <a:p>
            <a:endParaRPr lang="en-ID" dirty="0"/>
          </a:p>
          <a:p>
            <a:r>
              <a:rPr lang="en-ID" dirty="0"/>
              <a:t>    </a:t>
            </a:r>
            <a:r>
              <a:rPr lang="en-ID" b="1" dirty="0">
                <a:latin typeface="+mj-lt"/>
              </a:rPr>
              <a:t>5. LEMBAGA PENCEGAHAN KORUPS:</a:t>
            </a:r>
            <a:endParaRPr lang="en-ID" dirty="0">
              <a:latin typeface="+mj-lt"/>
            </a:endParaRPr>
          </a:p>
          <a:p>
            <a:r>
              <a:rPr lang="en-ID" dirty="0">
                <a:latin typeface="+mj-lt"/>
              </a:rPr>
              <a:t>   </a:t>
            </a:r>
            <a:r>
              <a:rPr lang="en-ID" dirty="0" err="1">
                <a:latin typeface="+mj-lt"/>
              </a:rPr>
              <a:t>Selain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peraturan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perundang-undangan</a:t>
            </a:r>
            <a:r>
              <a:rPr lang="en-ID" dirty="0">
                <a:latin typeface="+mj-lt"/>
              </a:rPr>
              <a:t> yang </a:t>
            </a:r>
            <a:r>
              <a:rPr lang="en-ID" dirty="0" err="1">
                <a:latin typeface="+mj-lt"/>
              </a:rPr>
              <a:t>sudah</a:t>
            </a:r>
            <a:r>
              <a:rPr lang="en-ID" dirty="0">
                <a:latin typeface="+mj-lt"/>
              </a:rPr>
              <a:t> di </a:t>
            </a:r>
            <a:r>
              <a:rPr lang="en-ID" dirty="0" err="1">
                <a:latin typeface="+mj-lt"/>
              </a:rPr>
              <a:t>tetapkan</a:t>
            </a:r>
            <a:r>
              <a:rPr lang="en-ID" dirty="0">
                <a:latin typeface="+mj-lt"/>
              </a:rPr>
              <a:t>   	</a:t>
            </a:r>
          </a:p>
          <a:p>
            <a:r>
              <a:rPr lang="en-ID" dirty="0">
                <a:latin typeface="+mj-lt"/>
              </a:rPr>
              <a:t>      </a:t>
            </a:r>
            <a:r>
              <a:rPr lang="en-ID" dirty="0" err="1">
                <a:latin typeface="+mj-lt"/>
              </a:rPr>
              <a:t>ada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beberapa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lembaga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atau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instansi</a:t>
            </a:r>
            <a:r>
              <a:rPr lang="en-ID" dirty="0">
                <a:latin typeface="+mj-lt"/>
              </a:rPr>
              <a:t> yang </a:t>
            </a:r>
            <a:r>
              <a:rPr lang="en-ID" dirty="0" err="1">
                <a:latin typeface="+mj-lt"/>
              </a:rPr>
              <a:t>merupakan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instrumen</a:t>
            </a:r>
            <a:r>
              <a:rPr lang="en-ID" dirty="0">
                <a:latin typeface="+mj-lt"/>
              </a:rPr>
              <a:t> 	yang </a:t>
            </a:r>
            <a:r>
              <a:rPr lang="en-ID" dirty="0" err="1">
                <a:latin typeface="+mj-lt"/>
              </a:rPr>
              <a:t>dibuat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dalam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upaya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mencegah</a:t>
            </a:r>
            <a:r>
              <a:rPr lang="en-ID" dirty="0">
                <a:latin typeface="+mj-lt"/>
              </a:rPr>
              <a:t> dan </a:t>
            </a:r>
            <a:r>
              <a:rPr lang="en-ID" dirty="0" err="1">
                <a:latin typeface="+mj-lt"/>
              </a:rPr>
              <a:t>memberantas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korupsi</a:t>
            </a:r>
            <a:r>
              <a:rPr lang="en-ID" dirty="0">
                <a:latin typeface="+mj-lt"/>
              </a:rPr>
              <a:t> 	dan </a:t>
            </a:r>
            <a:r>
              <a:rPr lang="en-ID" dirty="0" err="1">
                <a:latin typeface="+mj-lt"/>
              </a:rPr>
              <a:t>perilaku</a:t>
            </a:r>
            <a:r>
              <a:rPr lang="en-ID" dirty="0">
                <a:latin typeface="+mj-lt"/>
              </a:rPr>
              <a:t> </a:t>
            </a:r>
            <a:r>
              <a:rPr lang="en-ID" dirty="0" err="1">
                <a:latin typeface="+mj-lt"/>
              </a:rPr>
              <a:t>korupsi</a:t>
            </a:r>
            <a:r>
              <a:rPr lang="en-ID" dirty="0">
                <a:latin typeface="+mj-lt"/>
              </a:rPr>
              <a:t> :</a:t>
            </a:r>
          </a:p>
          <a:p>
            <a:r>
              <a:rPr lang="en-ID" b="1" dirty="0">
                <a:latin typeface="+mj-lt"/>
              </a:rPr>
              <a:t>     1. </a:t>
            </a:r>
            <a:r>
              <a:rPr lang="en-ID" b="1" dirty="0" err="1">
                <a:latin typeface="+mj-lt"/>
              </a:rPr>
              <a:t>Komisi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Pemberantasan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Korupsi</a:t>
            </a:r>
            <a:r>
              <a:rPr lang="en-ID" b="1" dirty="0">
                <a:latin typeface="+mj-lt"/>
              </a:rPr>
              <a:t> (KPK)</a:t>
            </a:r>
          </a:p>
          <a:p>
            <a:r>
              <a:rPr lang="en-ID" b="1" dirty="0">
                <a:latin typeface="+mj-lt"/>
              </a:rPr>
              <a:t>         </a:t>
            </a:r>
            <a:r>
              <a:rPr lang="en-ID" b="1" dirty="0" err="1">
                <a:latin typeface="+mj-lt"/>
              </a:rPr>
              <a:t>Merupakan</a:t>
            </a:r>
            <a:r>
              <a:rPr lang="en-ID" b="1" dirty="0">
                <a:latin typeface="+mj-lt"/>
              </a:rPr>
              <a:t> badan </a:t>
            </a:r>
            <a:r>
              <a:rPr lang="en-ID" b="1" dirty="0" err="1">
                <a:latin typeface="+mj-lt"/>
              </a:rPr>
              <a:t>independen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dasar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hukumnya</a:t>
            </a:r>
            <a:r>
              <a:rPr lang="en-ID" b="1" dirty="0">
                <a:latin typeface="+mj-lt"/>
              </a:rPr>
              <a:t> No30 </a:t>
            </a:r>
            <a:r>
              <a:rPr lang="en-ID" b="1" dirty="0" err="1">
                <a:latin typeface="+mj-lt"/>
              </a:rPr>
              <a:t>tahun</a:t>
            </a:r>
            <a:r>
              <a:rPr lang="en-ID" b="1" dirty="0">
                <a:latin typeface="+mj-lt"/>
              </a:rPr>
              <a:t> 2002 	</a:t>
            </a:r>
            <a:r>
              <a:rPr lang="en-ID" b="1" dirty="0" err="1">
                <a:latin typeface="+mj-lt"/>
              </a:rPr>
              <a:t>Tentang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Komisis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Pemberantasan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tindak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Pidana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Korupsi</a:t>
            </a:r>
            <a:r>
              <a:rPr lang="en-ID" b="1" dirty="0">
                <a:latin typeface="+mj-lt"/>
              </a:rPr>
              <a:t> </a:t>
            </a:r>
          </a:p>
          <a:p>
            <a:r>
              <a:rPr lang="en-ID" b="1" dirty="0">
                <a:latin typeface="+mj-lt"/>
              </a:rPr>
              <a:t>      2. </a:t>
            </a:r>
            <a:r>
              <a:rPr lang="en-ID" b="1" dirty="0" err="1">
                <a:latin typeface="+mj-lt"/>
              </a:rPr>
              <a:t>Komisi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Yudisial</a:t>
            </a:r>
            <a:r>
              <a:rPr lang="en-ID" b="1" dirty="0">
                <a:latin typeface="+mj-lt"/>
              </a:rPr>
              <a:t> </a:t>
            </a:r>
          </a:p>
          <a:p>
            <a:r>
              <a:rPr lang="en-ID" b="1" dirty="0">
                <a:latin typeface="+mj-lt"/>
              </a:rPr>
              <a:t>      3. </a:t>
            </a:r>
            <a:r>
              <a:rPr lang="en-ID" b="1" dirty="0" err="1">
                <a:latin typeface="+mj-lt"/>
              </a:rPr>
              <a:t>Ombusdman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Republik</a:t>
            </a:r>
            <a:r>
              <a:rPr lang="en-ID" b="1" dirty="0">
                <a:latin typeface="+mj-lt"/>
              </a:rPr>
              <a:t> Indonesia </a:t>
            </a:r>
          </a:p>
          <a:p>
            <a:r>
              <a:rPr lang="en-ID" b="1" dirty="0">
                <a:latin typeface="+mj-lt"/>
              </a:rPr>
              <a:t>      4. Pusat </a:t>
            </a:r>
            <a:r>
              <a:rPr lang="en-ID" b="1" dirty="0" err="1">
                <a:latin typeface="+mj-lt"/>
              </a:rPr>
              <a:t>Pelaporan</a:t>
            </a:r>
            <a:r>
              <a:rPr lang="en-ID" b="1" dirty="0">
                <a:latin typeface="+mj-lt"/>
              </a:rPr>
              <a:t> dan </a:t>
            </a:r>
            <a:r>
              <a:rPr lang="en-ID" b="1" dirty="0" err="1">
                <a:latin typeface="+mj-lt"/>
              </a:rPr>
              <a:t>Analisis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Transaksi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Keuangan</a:t>
            </a:r>
            <a:r>
              <a:rPr lang="en-ID" b="1" dirty="0">
                <a:latin typeface="+mj-lt"/>
              </a:rPr>
              <a:t> (PPATK)</a:t>
            </a:r>
          </a:p>
          <a:p>
            <a:r>
              <a:rPr lang="en-ID" b="1" dirty="0">
                <a:latin typeface="+mj-lt"/>
              </a:rPr>
              <a:t>      5. Lembaga </a:t>
            </a:r>
            <a:r>
              <a:rPr lang="en-ID" b="1" dirty="0" err="1">
                <a:latin typeface="+mj-lt"/>
              </a:rPr>
              <a:t>Pengawas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Perbankan</a:t>
            </a:r>
            <a:r>
              <a:rPr lang="en-ID" b="1" dirty="0">
                <a:latin typeface="+mj-lt"/>
              </a:rPr>
              <a:t>: (OJK)</a:t>
            </a:r>
          </a:p>
          <a:p>
            <a:r>
              <a:rPr lang="en-ID" b="1" dirty="0">
                <a:latin typeface="+mj-lt"/>
              </a:rPr>
              <a:t>      6. </a:t>
            </a:r>
            <a:r>
              <a:rPr lang="en-ID" b="1" dirty="0" err="1">
                <a:latin typeface="+mj-lt"/>
              </a:rPr>
              <a:t>Komisi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Penyiaran</a:t>
            </a:r>
            <a:r>
              <a:rPr lang="en-ID" b="1" dirty="0">
                <a:latin typeface="+mj-lt"/>
              </a:rPr>
              <a:t> Indonesia.</a:t>
            </a:r>
          </a:p>
          <a:p>
            <a:r>
              <a:rPr lang="en-ID" b="1" dirty="0">
                <a:latin typeface="+mj-lt"/>
              </a:rPr>
              <a:t>      7. </a:t>
            </a:r>
            <a:r>
              <a:rPr lang="en-ID" b="1" dirty="0" err="1">
                <a:latin typeface="+mj-lt"/>
              </a:rPr>
              <a:t>Komisis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Pemilihan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Umum</a:t>
            </a:r>
            <a:r>
              <a:rPr lang="en-ID" b="1" dirty="0">
                <a:latin typeface="+mj-lt"/>
              </a:rPr>
              <a:t> dan </a:t>
            </a:r>
            <a:r>
              <a:rPr lang="en-ID" b="1" dirty="0" err="1">
                <a:latin typeface="+mj-lt"/>
              </a:rPr>
              <a:t>Pengawas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Pemilihan</a:t>
            </a:r>
            <a:r>
              <a:rPr lang="en-ID" b="1" dirty="0">
                <a:latin typeface="+mj-lt"/>
              </a:rPr>
              <a:t> </a:t>
            </a:r>
            <a:r>
              <a:rPr lang="en-ID" b="1" dirty="0" err="1">
                <a:latin typeface="+mj-lt"/>
              </a:rPr>
              <a:t>Umum</a:t>
            </a:r>
            <a:endParaRPr lang="en-ID" b="1" dirty="0">
              <a:latin typeface="+mj-lt"/>
            </a:endParaRPr>
          </a:p>
          <a:p>
            <a:endParaRPr lang="en-ID" b="1" dirty="0">
              <a:latin typeface="+mj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3D149-A11C-D4EF-1217-FA9DE53C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139485"/>
            <a:ext cx="987552" cy="592035"/>
          </a:xfrm>
        </p:spPr>
        <p:txBody>
          <a:bodyPr/>
          <a:lstStyle/>
          <a:p>
            <a:fld id="{48F63A3B-78C7-47BE-AE5E-E10140E04643}" type="slidenum">
              <a:rPr lang="en-US" sz="2000" smtClean="0">
                <a:latin typeface="+mj-lt"/>
              </a:rPr>
              <a:t>41</a:t>
            </a:fld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25631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87683"/>
            <a:ext cx="987552" cy="643837"/>
          </a:xfrm>
        </p:spPr>
        <p:txBody>
          <a:bodyPr/>
          <a:lstStyle/>
          <a:p>
            <a:fld id="{48F63A3B-78C7-47BE-AE5E-E10140E04643}" type="slidenum">
              <a:rPr lang="en-US" sz="2400" smtClean="0">
                <a:latin typeface="+mj-lt"/>
              </a:rPr>
              <a:t>42</a:t>
            </a:fld>
            <a:endParaRPr lang="en-US" sz="2400" dirty="0">
              <a:latin typeface="+mj-lt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E3C1BFF-2275-1E7D-0604-E6F5CFEC0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9080" y="296102"/>
            <a:ext cx="5015286" cy="488549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6. PENCEGAHAN KORUPSI BELAJAR 	DARI NEGARA LAIN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  Negara yang </a:t>
            </a:r>
            <a:r>
              <a:rPr lang="en-US" sz="2400" dirty="0" err="1">
                <a:latin typeface="+mj-lt"/>
              </a:rPr>
              <a:t>bisa</a:t>
            </a:r>
            <a:r>
              <a:rPr lang="en-US" sz="2400" dirty="0">
                <a:latin typeface="+mj-lt"/>
              </a:rPr>
              <a:t> di </a:t>
            </a:r>
            <a:r>
              <a:rPr lang="en-US" sz="2400" dirty="0" err="1">
                <a:latin typeface="+mj-lt"/>
              </a:rPr>
              <a:t>contoh</a:t>
            </a:r>
            <a:r>
              <a:rPr lang="en-US" sz="2400" dirty="0">
                <a:latin typeface="+mj-lt"/>
              </a:rPr>
              <a:t> 	</a:t>
            </a:r>
            <a:r>
              <a:rPr lang="en-US" sz="2400" dirty="0" err="1">
                <a:latin typeface="+mj-lt"/>
              </a:rPr>
              <a:t>dalam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pemebrantasan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korupsi</a:t>
            </a:r>
            <a:r>
              <a:rPr lang="en-US" sz="2400" dirty="0">
                <a:latin typeface="+mj-lt"/>
              </a:rPr>
              <a:t> 	</a:t>
            </a:r>
            <a:r>
              <a:rPr lang="en-US" sz="2400" dirty="0" err="1">
                <a:latin typeface="+mj-lt"/>
              </a:rPr>
              <a:t>tahun</a:t>
            </a:r>
            <a:r>
              <a:rPr lang="en-US" sz="2400" dirty="0">
                <a:latin typeface="+mj-lt"/>
              </a:rPr>
              <a:t> 2005 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  		a. India </a:t>
            </a: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     		  b. Hongkong</a:t>
            </a:r>
          </a:p>
          <a:p>
            <a:pPr marL="0" indent="0">
              <a:buNone/>
            </a:pPr>
            <a:endParaRPr lang="en-US" sz="2400" dirty="0">
              <a:latin typeface="+mj-lt"/>
            </a:endParaRPr>
          </a:p>
          <a:p>
            <a:pPr marL="0" indent="0">
              <a:buNone/>
            </a:pPr>
            <a:endParaRPr lang="en-US" sz="2400" dirty="0"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</a:rPr>
              <a:t>  </a:t>
            </a:r>
          </a:p>
        </p:txBody>
      </p:sp>
      <p:sp>
        <p:nvSpPr>
          <p:cNvPr id="17" name="Content Placeholder 11">
            <a:extLst>
              <a:ext uri="{FF2B5EF4-FFF2-40B4-BE49-F238E27FC236}">
                <a16:creationId xmlns:a16="http://schemas.microsoft.com/office/drawing/2014/main" id="{B40A09EE-0AE4-64E6-E195-204C677D71CA}"/>
              </a:ext>
            </a:extLst>
          </p:cNvPr>
          <p:cNvSpPr txBox="1">
            <a:spLocks/>
          </p:cNvSpPr>
          <p:nvPr/>
        </p:nvSpPr>
        <p:spPr>
          <a:xfrm flipH="1">
            <a:off x="5649238" y="914399"/>
            <a:ext cx="6283680" cy="5849655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+mj-lt"/>
              </a:rPr>
              <a:t>    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Ada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Beberapa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hal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yang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meyebabkan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sulit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untuk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di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berantas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1.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Kebutuhan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dan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keserakahan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2.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Materi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hukum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,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Perundang-undangan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,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regulasi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atau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kebijaksanaan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cenderung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berpotensi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3.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Minimnya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i="1" dirty="0">
                <a:solidFill>
                  <a:schemeClr val="tx1"/>
                </a:solidFill>
                <a:latin typeface="Arial Black" panose="020B0A04020102020204" pitchFamily="34" charset="0"/>
              </a:rPr>
              <a:t>role models.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dirty="0">
                <a:solidFill>
                  <a:schemeClr val="tx1"/>
                </a:solidFill>
                <a:latin typeface="Arial Black" panose="020B0A04020102020204" pitchFamily="34" charset="0"/>
              </a:rPr>
              <a:t>  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4.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Kurangnya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Langkah-Langkah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kongkrit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pemberantasan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korupsi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5.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lambatnya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penanganan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para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koruptor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 6.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Perilaku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social yang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toleran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terhadap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	para </a:t>
            </a:r>
            <a:r>
              <a:rPr lang="en-US" sz="2000" b="1" dirty="0" err="1">
                <a:solidFill>
                  <a:schemeClr val="tx1"/>
                </a:solidFill>
                <a:latin typeface="Arial Black" panose="020B0A04020102020204" pitchFamily="34" charset="0"/>
              </a:rPr>
              <a:t>koruptor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77205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425" y="1490597"/>
            <a:ext cx="9273143" cy="3018773"/>
          </a:xfrm>
        </p:spPr>
        <p:txBody>
          <a:bodyPr/>
          <a:lstStyle/>
          <a:p>
            <a:r>
              <a:rPr lang="en-US" dirty="0"/>
              <a:t>   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THANK YOU    /   </a:t>
            </a: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terima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kasih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b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selamat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belajar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sukses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Arial Black" panose="020B0A04020102020204" pitchFamily="34" charset="0"/>
              </a:rPr>
              <a:t>selalu</a:t>
            </a:r>
            <a:r>
              <a:rPr lang="en-US" b="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624" y="3720230"/>
            <a:ext cx="11386159" cy="225468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    </a:t>
            </a:r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SUMBER  BUKU : PENDIDIKAN KORUPSI UNTUK 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				PERGURUAN TINGGI EDISIS REVISI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5368" y="300625"/>
            <a:ext cx="987552" cy="430895"/>
          </a:xfrm>
        </p:spPr>
        <p:txBody>
          <a:bodyPr/>
          <a:lstStyle/>
          <a:p>
            <a:fld id="{48F63A3B-78C7-47BE-AE5E-E10140E04643}" type="slidenum">
              <a:rPr lang="en-US" sz="2400" b="1" smtClean="0">
                <a:latin typeface="+mj-lt"/>
              </a:rPr>
              <a:t>43</a:t>
            </a:fld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7235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Beberapa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pengertian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menurut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ahli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521206" y="1456841"/>
            <a:ext cx="10932041" cy="511443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ID" sz="18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1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. Wilbert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E.Moore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trnasformasi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total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kehidupan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Bersama 	yang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tradisional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arti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teknolog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organisasi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sosial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kearah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pola-pola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ekonomi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politik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,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sehingga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menandai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negara –negara barat yang 	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stabil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.</a:t>
            </a:r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ID" sz="2400" dirty="0">
              <a:solidFill>
                <a:srgbClr val="333333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 startAt="2"/>
            </a:pP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Astrid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S.Susanto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prosess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pembangunan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yang di 	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berikan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oleh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perubahan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demi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kemajuan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D" sz="2400" dirty="0">
              <a:solidFill>
                <a:srgbClr val="333333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3.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Koentjacaraningkrat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sebuah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usaha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menyesuiakan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zaman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konselasi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dunia 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ID" sz="2400" dirty="0">
              <a:solidFill>
                <a:srgbClr val="333333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4.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Soerjono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Soekanto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Modernisasi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perubahan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sosial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biasanya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terarah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berdasarkan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perencanaan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( </a:t>
            </a:r>
            <a:r>
              <a:rPr lang="en-ID" sz="2400" dirty="0" err="1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sosial</a:t>
            </a:r>
            <a:r>
              <a:rPr lang="en-ID" sz="2400" dirty="0">
                <a:solidFill>
                  <a:srgbClr val="333333"/>
                </a:solidFill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planning )</a:t>
            </a:r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Dampak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Positif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dari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Modernisasi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</a:p>
        </p:txBody>
      </p:sp>
      <p:grpSp>
        <p:nvGrpSpPr>
          <p:cNvPr id="13" name="Group 12" descr="Small circle with number 1 inside  indicating step 1"/>
          <p:cNvGrpSpPr/>
          <p:nvPr/>
        </p:nvGrpSpPr>
        <p:grpSpPr bwMode="blackWhite">
          <a:xfrm>
            <a:off x="480621" y="2497478"/>
            <a:ext cx="558179" cy="409838"/>
            <a:chOff x="6953426" y="711274"/>
            <a:chExt cx="558179" cy="409838"/>
          </a:xfrm>
        </p:grpSpPr>
        <p:sp>
          <p:nvSpPr>
            <p:cNvPr id="14" name="Oval 1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6" name="Content Placeholder 17"/>
          <p:cNvSpPr txBox="1">
            <a:spLocks/>
          </p:cNvSpPr>
          <p:nvPr/>
        </p:nvSpPr>
        <p:spPr>
          <a:xfrm>
            <a:off x="1111846" y="1802381"/>
            <a:ext cx="9951921" cy="172828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Kesehatan 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Teknologi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membuat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kemajuan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dalam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bidang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penyediaan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dan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pelayanan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jasa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Kehadiran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teknologi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menjadi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rumah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alat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kesehatan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industri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kesehatan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dan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pelayanan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semakin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mudah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diakses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  <a:b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ID" sz="96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1066038" y="3905573"/>
            <a:ext cx="8294938" cy="172828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Transportasi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endParaRPr lang="en-ID" sz="96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191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Kemajuan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teknologi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membuat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fasilitas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umum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seperti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transportasi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semakin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terjangkau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dan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nyaman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Contohnya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bus,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taksi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kapal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laut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kereta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api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dan </a:t>
            </a:r>
            <a:r>
              <a:rPr lang="en-ID" sz="96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pesawat</a:t>
            </a:r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terbang. </a:t>
            </a:r>
            <a:endParaRPr lang="en-ID" sz="96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70510"/>
            <a:r>
              <a:rPr lang="en-ID" sz="96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 </a:t>
            </a:r>
            <a:endParaRPr lang="en-ID" sz="96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Group 25" descr="Small circle with number 3 inside  indicating step 3"/>
          <p:cNvGrpSpPr/>
          <p:nvPr/>
        </p:nvGrpSpPr>
        <p:grpSpPr bwMode="blackWhite">
          <a:xfrm>
            <a:off x="554791" y="4022152"/>
            <a:ext cx="558179" cy="731918"/>
            <a:chOff x="6950898" y="389194"/>
            <a:chExt cx="558179" cy="731918"/>
          </a:xfrm>
        </p:grpSpPr>
        <p:sp>
          <p:nvSpPr>
            <p:cNvPr id="27" name="Oval 26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8" name="TextBox 27" descr="Number 3"/>
            <p:cNvSpPr txBox="1">
              <a:spLocks noChangeAspect="1"/>
            </p:cNvSpPr>
            <p:nvPr/>
          </p:nvSpPr>
          <p:spPr bwMode="blackWhite">
            <a:xfrm>
              <a:off x="6950898" y="38919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 </a:t>
              </a:r>
            </a:p>
          </p:txBody>
        </p:sp>
      </p:grpSp>
      <p:sp>
        <p:nvSpPr>
          <p:cNvPr id="11" name="Oval 10" descr="Small light blue circle inside a large dark blue circle"/>
          <p:cNvSpPr/>
          <p:nvPr/>
        </p:nvSpPr>
        <p:spPr bwMode="ltGray">
          <a:xfrm>
            <a:off x="9540487" y="3155938"/>
            <a:ext cx="2148929" cy="21017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Dampak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Positif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dari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Modernisasi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Segoe UI Light" panose="020B0502040204020203" pitchFamily="34" charset="0"/>
              </a:rPr>
              <a:t> </a:t>
            </a:r>
          </a:p>
        </p:txBody>
      </p:sp>
      <p:grpSp>
        <p:nvGrpSpPr>
          <p:cNvPr id="13" name="Group 12" descr="Small circle with number 1 inside  indicating step 1"/>
          <p:cNvGrpSpPr/>
          <p:nvPr/>
        </p:nvGrpSpPr>
        <p:grpSpPr bwMode="blackWhite">
          <a:xfrm>
            <a:off x="403923" y="2497478"/>
            <a:ext cx="558179" cy="409838"/>
            <a:chOff x="6876728" y="711274"/>
            <a:chExt cx="558179" cy="409838"/>
          </a:xfrm>
        </p:grpSpPr>
        <p:sp>
          <p:nvSpPr>
            <p:cNvPr id="14" name="Oval 1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 descr="Number 1"/>
            <p:cNvSpPr txBox="1">
              <a:spLocks noChangeAspect="1"/>
            </p:cNvSpPr>
            <p:nvPr/>
          </p:nvSpPr>
          <p:spPr bwMode="blackWhite">
            <a:xfrm>
              <a:off x="6876728" y="71127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16" name="Content Placeholder 17"/>
          <p:cNvSpPr txBox="1">
            <a:spLocks/>
          </p:cNvSpPr>
          <p:nvPr/>
        </p:nvSpPr>
        <p:spPr>
          <a:xfrm>
            <a:off x="1111846" y="1802380"/>
            <a:ext cx="9951921" cy="1857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Politik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Mudahnya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akses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informasi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dari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gawai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dapat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meningkatkan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kesadaran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politik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dan 	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demokrasi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Selain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itu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masyarakat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mendapat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kesadaran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untuk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mengikuti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pemilu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aspirasi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adanya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teknologi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. 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Teknologi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juga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mempermudah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kerja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sama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antar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negara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dalam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bidang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ekonomi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politik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b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en-ID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Content Placeholder 17"/>
          <p:cNvSpPr txBox="1">
            <a:spLocks/>
          </p:cNvSpPr>
          <p:nvPr/>
        </p:nvSpPr>
        <p:spPr>
          <a:xfrm>
            <a:off x="1066037" y="3905572"/>
            <a:ext cx="8474449" cy="2101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  Sosial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Budaya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Dalam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lingkup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sosial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budaya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kehadiran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teknologi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dapat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mengubah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taraf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pendidikan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mengembangkan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potensi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seperti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keterampilan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pengetahuan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dan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sikap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Akses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pendidikan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yang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mudah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dijangkau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lewat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teknologi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juga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bisa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melahirkan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generasi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pendidik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lebih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terlatih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disiplin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sekaligus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meningkatkan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kualitas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sumber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daya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manusia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lebih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baik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endParaRPr lang="en-ID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26" name="Group 25" descr="Small circle with number 3 inside  indicating step 3"/>
          <p:cNvGrpSpPr/>
          <p:nvPr/>
        </p:nvGrpSpPr>
        <p:grpSpPr bwMode="blackWhite">
          <a:xfrm>
            <a:off x="554791" y="4022152"/>
            <a:ext cx="558179" cy="731918"/>
            <a:chOff x="6950898" y="389194"/>
            <a:chExt cx="558179" cy="731918"/>
          </a:xfrm>
        </p:grpSpPr>
        <p:sp>
          <p:nvSpPr>
            <p:cNvPr id="27" name="Oval 26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8" name="TextBox 27" descr="Number 3"/>
            <p:cNvSpPr txBox="1">
              <a:spLocks noChangeAspect="1"/>
            </p:cNvSpPr>
            <p:nvPr/>
          </p:nvSpPr>
          <p:spPr bwMode="blackWhite">
            <a:xfrm>
              <a:off x="6950898" y="38919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 </a:t>
              </a:r>
            </a:p>
          </p:txBody>
        </p:sp>
      </p:grpSp>
      <p:sp>
        <p:nvSpPr>
          <p:cNvPr id="11" name="Oval 10" descr="Small light blue circle inside a large dark blue circle"/>
          <p:cNvSpPr/>
          <p:nvPr/>
        </p:nvSpPr>
        <p:spPr bwMode="ltGray">
          <a:xfrm>
            <a:off x="9540487" y="3155938"/>
            <a:ext cx="2148929" cy="21017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81069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Dampak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negative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Modernisasi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521206" y="1224367"/>
            <a:ext cx="8328325" cy="5439904"/>
          </a:xfrm>
        </p:spPr>
        <p:txBody>
          <a:bodyPr vert="horz" lIns="91440" tIns="45720" rIns="91440" bIns="45720" rtlCol="0">
            <a:noAutofit/>
          </a:bodyPr>
          <a:lstStyle/>
          <a:p>
            <a:pPr lvl="0">
              <a:buClr>
                <a:srgbClr val="333333"/>
              </a:buClr>
              <a:buSzPts val="1050"/>
            </a:pP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    Sosial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Budaya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Terjadi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kesenjangan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sosial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karena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sebagian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masyarakat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dapat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mengikuti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modernisasi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sedangkan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masyarakat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lain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susah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berkembang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Kesenjangan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ini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beberapa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tidak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bisa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menikmati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fasilitas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mendapat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penghasilan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rendah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dan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kesulitan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mendapatkan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penghargaan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  <a:endParaRPr lang="en-ID" sz="20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Zaman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serba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modern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ini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perubahan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sosialisasi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Contohnya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pemakaian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internet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seseorang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lebih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asyik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berkomunikasi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dengan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orang lain di dunia maya.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Meski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teknologi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berdampak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baik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tetapi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mendorong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seseorang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lebih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individualis</a:t>
            </a:r>
            <a:r>
              <a:rPr lang="en-ID" sz="20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latin typeface="Roboto" panose="02000000000000000000" pitchFamily="2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33" name="Group 32" descr="Small circle with number 1 inside indicating step 1"/>
          <p:cNvGrpSpPr/>
          <p:nvPr/>
        </p:nvGrpSpPr>
        <p:grpSpPr bwMode="blackWhite">
          <a:xfrm>
            <a:off x="245656" y="1394022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1"/>
            <p:cNvSpPr txBox="1"/>
            <p:nvPr/>
          </p:nvSpPr>
          <p:spPr bwMode="blackWhite">
            <a:xfrm rot="21109681"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3" name="Content Placeholder 17"/>
          <p:cNvSpPr txBox="1">
            <a:spLocks/>
          </p:cNvSpPr>
          <p:nvPr/>
        </p:nvSpPr>
        <p:spPr>
          <a:xfrm>
            <a:off x="7268705" y="1224368"/>
            <a:ext cx="4402087" cy="4671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14A95-9770-45E4-961E-DF5D1CBDD6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7501" y="1239864"/>
            <a:ext cx="5210375" cy="375059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2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Ekonomi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Banyak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pengangguran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di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masyarakat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karena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tidak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sesuai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kualifikasi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ada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di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lowongan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pekerjaan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 Tenaga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kerja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bisa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digantikan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dengan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mesin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lebih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modern.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Adanya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kesenjangan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ekonomi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antara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masyarakat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berpenghasilan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rendah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tinggi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  <a:b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ID" sz="2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28CD569-BA44-4CEE-9A53-EEDD31A5519F}"/>
              </a:ext>
            </a:extLst>
          </p:cNvPr>
          <p:cNvSpPr/>
          <p:nvPr/>
        </p:nvSpPr>
        <p:spPr>
          <a:xfrm>
            <a:off x="5956516" y="1239864"/>
            <a:ext cx="5210374" cy="268120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buClr>
                <a:srgbClr val="333333"/>
              </a:buClr>
              <a:buSzPts val="1050"/>
            </a:pP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3.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Transportasi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Banyaknya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kendaraan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pribadi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yang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menimbulkan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kemacetan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dan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pencemaran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udara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Meningkatnya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kecelakaan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lalu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lintas</a:t>
            </a:r>
            <a:endParaRPr lang="en-ID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309FA78-84C9-4DCB-9924-A8268F202236}"/>
              </a:ext>
            </a:extLst>
          </p:cNvPr>
          <p:cNvSpPr/>
          <p:nvPr/>
        </p:nvSpPr>
        <p:spPr>
          <a:xfrm>
            <a:off x="5956516" y="4324027"/>
            <a:ext cx="5757983" cy="237124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en-ID" sz="2400" dirty="0">
              <a:solidFill>
                <a:srgbClr val="333333"/>
              </a:solidFill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en-ID" sz="2400" dirty="0">
              <a:solidFill>
                <a:srgbClr val="333333"/>
              </a:solidFill>
              <a:effectLst/>
              <a:latin typeface="Roboto" panose="020000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4. Kesehatan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Munculnya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penyakit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karena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produk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teknologi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Pencemaran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lingkungan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karena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limbah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bidang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kesehatan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bisa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berbahaya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bagi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makhluk</a:t>
            </a:r>
            <a: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2400" dirty="0" err="1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  <a:t>hidup</a:t>
            </a:r>
            <a:b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ID" sz="240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291696163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194</TotalTime>
  <Words>3840</Words>
  <Application>Microsoft Office PowerPoint</Application>
  <PresentationFormat>Widescreen</PresentationFormat>
  <Paragraphs>395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60" baseType="lpstr">
      <vt:lpstr>Aharoni</vt:lpstr>
      <vt:lpstr>Arial</vt:lpstr>
      <vt:lpstr>Arial Black</vt:lpstr>
      <vt:lpstr>Calibri</vt:lpstr>
      <vt:lpstr>Heebo</vt:lpstr>
      <vt:lpstr>Microsoft Sans Serif</vt:lpstr>
      <vt:lpstr>Open Sans</vt:lpstr>
      <vt:lpstr>Roboto</vt:lpstr>
      <vt:lpstr>Sabon Next LT</vt:lpstr>
      <vt:lpstr>Segoe UI</vt:lpstr>
      <vt:lpstr>Segoe UI Light</vt:lpstr>
      <vt:lpstr>Segoe UI Semibold</vt:lpstr>
      <vt:lpstr>Tahoma</vt:lpstr>
      <vt:lpstr>Times New Roman</vt:lpstr>
      <vt:lpstr>Trebuchet MS</vt:lpstr>
      <vt:lpstr>Wingdings 3</vt:lpstr>
      <vt:lpstr>Facet</vt:lpstr>
      <vt:lpstr>                                       BAB 13   DOSA BESAR PENDIDIKAN </vt:lpstr>
      <vt:lpstr>         BAB 14   GERAKAN KERJA SAMA DAN Instrumen    nasional dan internasional pencegahan korupsi </vt:lpstr>
      <vt:lpstr>Modernisasi </vt:lpstr>
      <vt:lpstr>             MODERNISASI </vt:lpstr>
      <vt:lpstr>Beberapa pengertian menurut para ahli </vt:lpstr>
      <vt:lpstr>Dampak Positif dari Modernisasi </vt:lpstr>
      <vt:lpstr>Dampak Positif dari Modernisasi </vt:lpstr>
      <vt:lpstr>Dampak negative Modernisasi </vt:lpstr>
      <vt:lpstr>PowerPoint Presentation</vt:lpstr>
      <vt:lpstr>                  DOSA BESAR PENDIDIKAN </vt:lpstr>
      <vt:lpstr>             DOSA BESAR PENDIDIKAN </vt:lpstr>
      <vt:lpstr>             DOSA BESAR PENDIDIKAN </vt:lpstr>
      <vt:lpstr>PENYEBAB INTOLERASNSI DI SEKOLAH </vt:lpstr>
      <vt:lpstr>Memutus  INTOLERASNSI DI SEKOLAH </vt:lpstr>
      <vt:lpstr>EMPATI </vt:lpstr>
      <vt:lpstr>CIRI CIRI EMPATI </vt:lpstr>
      <vt:lpstr>Menumbuhkan rasa empati </vt:lpstr>
      <vt:lpstr> PPKS (PENCEGAHAN DAN PENANGANAN KEKERASAN SEKSUAL) </vt:lpstr>
      <vt:lpstr>PERAN PEMERINTAH </vt:lpstr>
      <vt:lpstr>         BAB 14   GERAKAN KERJA SAMA DAN Instrumen    nasional dan internasional pencegahan korupsi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THANK YOU    /   terima kasih  selamat belajar sukses selalu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BAB 13   DOSA BESAR PENDIDIKAN </dc:title>
  <dc:creator>Siti Laela</dc:creator>
  <cp:lastModifiedBy>Siti Laela</cp:lastModifiedBy>
  <cp:revision>20</cp:revision>
  <dcterms:created xsi:type="dcterms:W3CDTF">2022-06-29T14:11:05Z</dcterms:created>
  <dcterms:modified xsi:type="dcterms:W3CDTF">2023-12-21T13:11:58Z</dcterms:modified>
</cp:coreProperties>
</file>

<file path=docProps/thumbnail.jpeg>
</file>